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handoutMasterIdLst>
    <p:handoutMasterId r:id="rId29"/>
  </p:handoutMasterIdLst>
  <p:sldIdLst>
    <p:sldId id="256" r:id="rId2"/>
    <p:sldId id="291" r:id="rId3"/>
    <p:sldId id="290" r:id="rId4"/>
    <p:sldId id="258" r:id="rId5"/>
    <p:sldId id="257" r:id="rId6"/>
    <p:sldId id="259" r:id="rId7"/>
    <p:sldId id="261" r:id="rId8"/>
    <p:sldId id="262" r:id="rId9"/>
    <p:sldId id="263" r:id="rId10"/>
    <p:sldId id="260" r:id="rId11"/>
    <p:sldId id="265" r:id="rId12"/>
    <p:sldId id="274" r:id="rId13"/>
    <p:sldId id="266" r:id="rId14"/>
    <p:sldId id="267" r:id="rId15"/>
    <p:sldId id="268" r:id="rId16"/>
    <p:sldId id="269" r:id="rId17"/>
    <p:sldId id="270" r:id="rId18"/>
    <p:sldId id="271" r:id="rId19"/>
    <p:sldId id="275" r:id="rId20"/>
    <p:sldId id="276" r:id="rId21"/>
    <p:sldId id="277" r:id="rId22"/>
    <p:sldId id="280" r:id="rId23"/>
    <p:sldId id="281" r:id="rId24"/>
    <p:sldId id="282" r:id="rId25"/>
    <p:sldId id="283" r:id="rId26"/>
    <p:sldId id="29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90D0"/>
    <a:srgbClr val="82AAEA"/>
    <a:srgbClr val="BBEFE9"/>
    <a:srgbClr val="215FC3"/>
    <a:srgbClr val="33B2E2"/>
    <a:srgbClr val="79E5FF"/>
    <a:srgbClr val="0F6EC7"/>
    <a:srgbClr val="3A78DE"/>
    <a:srgbClr val="EFFCFA"/>
    <a:srgbClr val="8BE3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89" autoAdjust="0"/>
    <p:restoredTop sz="90085"/>
  </p:normalViewPr>
  <p:slideViewPr>
    <p:cSldViewPr snapToGrid="0">
      <p:cViewPr varScale="1">
        <p:scale>
          <a:sx n="90" d="100"/>
          <a:sy n="90" d="100"/>
        </p:scale>
        <p:origin x="1680" y="20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dirty="0">
              <a:latin typeface="FZFangSong-Z02S" panose="02000000000000000000" pitchFamily="2" charset="-122"/>
              <a:ea typeface="FZFangSong-Z02S" panose="02000000000000000000"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77B41C-55C6-AA4D-9D10-2CC5C4F729B8}" type="datetime1">
              <a:rPr kumimoji="1" lang="zh-CN" altLang="en-US" smtClean="0">
                <a:latin typeface="FZFangSong-Z02S" panose="02000000000000000000" pitchFamily="2" charset="-122"/>
                <a:ea typeface="FZFangSong-Z02S" panose="02000000000000000000" pitchFamily="2" charset="-122"/>
              </a:rPr>
              <a:t>2021/11/29</a:t>
            </a:fld>
            <a:endParaRPr kumimoji="1" lang="zh-CN" altLang="en-US" dirty="0">
              <a:latin typeface="FZFangSong-Z02S" panose="02000000000000000000" pitchFamily="2" charset="-122"/>
              <a:ea typeface="FZFangSong-Z02S" panose="02000000000000000000"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dirty="0">
              <a:latin typeface="FZFangSong-Z02S" panose="02000000000000000000" pitchFamily="2" charset="-122"/>
              <a:ea typeface="FZFangSong-Z02S" panose="02000000000000000000"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264C2F-3442-F444-92ED-0A9076812EA2}" type="slidenum">
              <a:rPr kumimoji="1" lang="zh-CN" altLang="en-US" smtClean="0">
                <a:latin typeface="FZFangSong-Z02S" panose="02000000000000000000" pitchFamily="2" charset="-122"/>
                <a:ea typeface="FZFangSong-Z02S" panose="02000000000000000000" pitchFamily="2" charset="-122"/>
              </a:rPr>
              <a:t>‹#›</a:t>
            </a:fld>
            <a:endParaRPr kumimoji="1" lang="zh-CN" altLang="en-US" dirty="0">
              <a:latin typeface="FZFangSong-Z02S" panose="02000000000000000000" pitchFamily="2" charset="-122"/>
              <a:ea typeface="FZFangSong-Z02S" panose="02000000000000000000" pitchFamily="2"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ZFangSong-Z02S" panose="02000000000000000000" pitchFamily="2" charset="-122"/>
                <a:ea typeface="FZFangSong-Z02S" panose="02000000000000000000" pitchFamily="2" charset="-122"/>
              </a:defRPr>
            </a:lvl1pPr>
          </a:lstStyle>
          <a:p>
            <a:endParaRPr kumimoji="1"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ZFangSong-Z02S" panose="02000000000000000000" pitchFamily="2" charset="-122"/>
                <a:ea typeface="FZFangSong-Z02S" panose="02000000000000000000" pitchFamily="2" charset="-122"/>
              </a:defRPr>
            </a:lvl1pPr>
          </a:lstStyle>
          <a:p>
            <a:fld id="{63A05F16-8E2F-274A-861C-435AE2937111}" type="datetime1">
              <a:rPr kumimoji="1" lang="zh-CN" altLang="en-US" smtClean="0"/>
              <a:t>2021/11/29</a:t>
            </a:fld>
            <a:endParaRPr kumimoji="1"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ZFangSong-Z02S" panose="02000000000000000000" pitchFamily="2" charset="-122"/>
                <a:ea typeface="FZFangSong-Z02S" panose="02000000000000000000" pitchFamily="2" charset="-122"/>
              </a:defRPr>
            </a:lvl1pPr>
          </a:lstStyle>
          <a:p>
            <a:endParaRPr kumimoji="1"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ZFangSong-Z02S" panose="02000000000000000000" pitchFamily="2" charset="-122"/>
                <a:ea typeface="FZFangSong-Z02S" panose="02000000000000000000" pitchFamily="2" charset="-122"/>
              </a:defRPr>
            </a:lvl1pPr>
          </a:lstStyle>
          <a:p>
            <a:fld id="{3DAF0EED-9229-9448-9314-2D1876BE30B4}" type="slidenum">
              <a:rPr kumimoji="1" lang="zh-CN" altLang="en-US" smtClean="0"/>
              <a:t>‹#›</a:t>
            </a:fld>
            <a:endParaRPr kumimoji="1" lang="zh-CN" altLang="en-US" dirty="0"/>
          </a:p>
        </p:txBody>
      </p:sp>
    </p:spTree>
  </p:cSld>
  <p:clrMap bg1="lt1" tx1="dk1" bg2="lt2" tx2="dk2" accent1="accent1" accent2="accent2" accent3="accent3" accent4="accent4" accent5="accent5" accent6="accent6" hlink="hlink" folHlink="folHlink"/>
  <p:hf/>
  <p:notesStyle>
    <a:lvl1pPr marL="0" algn="l" defTabSz="914400" rtl="0" eaLnBrk="1" latinLnBrk="0" hangingPunct="1">
      <a:defRPr sz="1200" b="0" i="0" kern="1200">
        <a:solidFill>
          <a:schemeClr val="tx1"/>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200" b="0" i="0" kern="1200">
        <a:solidFill>
          <a:schemeClr val="tx1"/>
        </a:solidFill>
        <a:latin typeface="FZFangSong-Z02S" panose="02000000000000000000" pitchFamily="2" charset="-122"/>
        <a:ea typeface="FZFangSong-Z02S" panose="02000000000000000000" pitchFamily="2" charset="-122"/>
        <a:cs typeface="+mn-cs"/>
      </a:defRPr>
    </a:lvl2pPr>
    <a:lvl3pPr marL="914400" algn="l" defTabSz="914400" rtl="0" eaLnBrk="1" latinLnBrk="0" hangingPunct="1">
      <a:defRPr sz="1200" b="0" i="0" kern="1200">
        <a:solidFill>
          <a:schemeClr val="tx1"/>
        </a:solidFill>
        <a:latin typeface="FZFangSong-Z02S" panose="02000000000000000000" pitchFamily="2" charset="-122"/>
        <a:ea typeface="FZFangSong-Z02S" panose="02000000000000000000" pitchFamily="2" charset="-122"/>
        <a:cs typeface="+mn-cs"/>
      </a:defRPr>
    </a:lvl3pPr>
    <a:lvl4pPr marL="1371600" algn="l" defTabSz="914400" rtl="0" eaLnBrk="1" latinLnBrk="0" hangingPunct="1">
      <a:defRPr sz="1200" b="0" i="0" kern="1200">
        <a:solidFill>
          <a:schemeClr val="tx1"/>
        </a:solidFill>
        <a:latin typeface="FZFangSong-Z02S" panose="02000000000000000000" pitchFamily="2" charset="-122"/>
        <a:ea typeface="FZFangSong-Z02S" panose="02000000000000000000" pitchFamily="2" charset="-122"/>
        <a:cs typeface="+mn-cs"/>
      </a:defRPr>
    </a:lvl4pPr>
    <a:lvl5pPr marL="1828800" algn="l" defTabSz="914400" rtl="0" eaLnBrk="1" latinLnBrk="0" hangingPunct="1">
      <a:defRPr sz="1200" b="0" i="0" kern="1200">
        <a:solidFill>
          <a:schemeClr val="tx1"/>
        </a:solidFill>
        <a:latin typeface="FZFangSong-Z02S" panose="02000000000000000000" pitchFamily="2" charset="-122"/>
        <a:ea typeface="FZFangSong-Z02S" panose="020000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几乎所有的强化学习问题都可以由马尔科夫决策过程的数学框架来描述。用马尔科夫决策过程对 强化学习问题进行数学建模是强化学习课程的基础。本章主要介绍马尔科夫决策过程的相关概 念和基本原理。</a:t>
            </a:r>
          </a:p>
        </p:txBody>
      </p:sp>
      <p:sp>
        <p:nvSpPr>
          <p:cNvPr id="4" name="页眉占位符 3"/>
          <p:cNvSpPr>
            <a:spLocks noGrp="1"/>
          </p:cNvSpPr>
          <p:nvPr>
            <p:ph type="hdr" sz="quarter"/>
          </p:nvPr>
        </p:nvSpPr>
        <p:spPr/>
        <p:txBody>
          <a:bodyPr/>
          <a:lstStyle/>
          <a:p>
            <a:endParaRPr kumimoji="1" lang="zh-CN" altLang="en-US" dirty="0"/>
          </a:p>
        </p:txBody>
      </p:sp>
      <p:sp>
        <p:nvSpPr>
          <p:cNvPr id="5" name="日期占位符 4"/>
          <p:cNvSpPr>
            <a:spLocks noGrp="1"/>
          </p:cNvSpPr>
          <p:nvPr>
            <p:ph type="dt" idx="1"/>
          </p:nvPr>
        </p:nvSpPr>
        <p:spPr/>
        <p:txBody>
          <a:bodyPr/>
          <a:lstStyle/>
          <a:p>
            <a:fld id="{63A05F16-8E2F-274A-861C-435AE2937111}" type="datetime1">
              <a:rPr kumimoji="1" lang="zh-CN" altLang="en-US" smtClean="0"/>
              <a:t>2021/11/29</a:t>
            </a:fld>
            <a:endParaRPr kumimoji="1" lang="zh-CN" altLang="en-US" dirty="0"/>
          </a:p>
        </p:txBody>
      </p:sp>
      <p:sp>
        <p:nvSpPr>
          <p:cNvPr id="6" name="页脚占位符 5"/>
          <p:cNvSpPr>
            <a:spLocks noGrp="1"/>
          </p:cNvSpPr>
          <p:nvPr>
            <p:ph type="ftr" sz="quarter" idx="4"/>
          </p:nvPr>
        </p:nvSpPr>
        <p:spPr/>
        <p:txBody>
          <a:bodyPr/>
          <a:lstStyle/>
          <a:p>
            <a:endParaRPr kumimoji="1" lang="zh-CN" altLang="en-US" dirty="0"/>
          </a:p>
        </p:txBody>
      </p:sp>
      <p:sp>
        <p:nvSpPr>
          <p:cNvPr id="7" name="灯片编号占位符 6"/>
          <p:cNvSpPr>
            <a:spLocks noGrp="1"/>
          </p:cNvSpPr>
          <p:nvPr>
            <p:ph type="sldNum" sz="quarter" idx="5"/>
          </p:nvPr>
        </p:nvSpPr>
        <p:spPr/>
        <p:txBody>
          <a:bodyPr/>
          <a:lstStyle/>
          <a:p>
            <a:fld id="{3DAF0EED-9229-9448-9314-2D1876BE30B4}" type="slidenum">
              <a:rPr kumimoji="1" lang="zh-CN" altLang="en-US" smtClean="0"/>
              <a:t>3</a:t>
            </a:fld>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kumimoji="1" lang="zh-CN" altLang="en-US" dirty="0"/>
          </a:p>
        </p:txBody>
      </p:sp>
      <p:sp>
        <p:nvSpPr>
          <p:cNvPr id="5" name="日期占位符 4"/>
          <p:cNvSpPr>
            <a:spLocks noGrp="1"/>
          </p:cNvSpPr>
          <p:nvPr>
            <p:ph type="dt" idx="1"/>
          </p:nvPr>
        </p:nvSpPr>
        <p:spPr/>
        <p:txBody>
          <a:bodyPr/>
          <a:lstStyle/>
          <a:p>
            <a:fld id="{63A05F16-8E2F-274A-861C-435AE2937111}" type="datetime1">
              <a:rPr kumimoji="1" lang="zh-CN" altLang="en-US" smtClean="0"/>
              <a:t>2021/11/29</a:t>
            </a:fld>
            <a:endParaRPr kumimoji="1" lang="zh-CN" altLang="en-US" dirty="0"/>
          </a:p>
        </p:txBody>
      </p:sp>
      <p:sp>
        <p:nvSpPr>
          <p:cNvPr id="6" name="页脚占位符 5"/>
          <p:cNvSpPr>
            <a:spLocks noGrp="1"/>
          </p:cNvSpPr>
          <p:nvPr>
            <p:ph type="ftr" sz="quarter" idx="4"/>
          </p:nvPr>
        </p:nvSpPr>
        <p:spPr/>
        <p:txBody>
          <a:bodyPr/>
          <a:lstStyle/>
          <a:p>
            <a:endParaRPr kumimoji="1" lang="zh-CN" altLang="en-US" dirty="0"/>
          </a:p>
        </p:txBody>
      </p:sp>
      <p:sp>
        <p:nvSpPr>
          <p:cNvPr id="7" name="灯片编号占位符 6"/>
          <p:cNvSpPr>
            <a:spLocks noGrp="1"/>
          </p:cNvSpPr>
          <p:nvPr>
            <p:ph type="sldNum" sz="quarter" idx="5"/>
          </p:nvPr>
        </p:nvSpPr>
        <p:spPr/>
        <p:txBody>
          <a:bodyPr/>
          <a:lstStyle/>
          <a:p>
            <a:fld id="{3DAF0EED-9229-9448-9314-2D1876BE30B4}" type="slidenum">
              <a:rPr kumimoji="1" lang="zh-CN" altLang="en-US" smtClean="0"/>
              <a:t>5</a:t>
            </a:fld>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kumimoji="1" lang="zh-CN" altLang="en-US" dirty="0"/>
          </a:p>
        </p:txBody>
      </p:sp>
      <p:sp>
        <p:nvSpPr>
          <p:cNvPr id="5" name="日期占位符 4"/>
          <p:cNvSpPr>
            <a:spLocks noGrp="1"/>
          </p:cNvSpPr>
          <p:nvPr>
            <p:ph type="dt" idx="1"/>
          </p:nvPr>
        </p:nvSpPr>
        <p:spPr/>
        <p:txBody>
          <a:bodyPr/>
          <a:lstStyle/>
          <a:p>
            <a:fld id="{63A05F16-8E2F-274A-861C-435AE2937111}" type="datetime1">
              <a:rPr kumimoji="1" lang="zh-CN" altLang="en-US" smtClean="0"/>
              <a:t>2021/11/29</a:t>
            </a:fld>
            <a:endParaRPr kumimoji="1" lang="zh-CN" altLang="en-US" dirty="0"/>
          </a:p>
        </p:txBody>
      </p:sp>
      <p:sp>
        <p:nvSpPr>
          <p:cNvPr id="6" name="页脚占位符 5"/>
          <p:cNvSpPr>
            <a:spLocks noGrp="1"/>
          </p:cNvSpPr>
          <p:nvPr>
            <p:ph type="ftr" sz="quarter" idx="4"/>
          </p:nvPr>
        </p:nvSpPr>
        <p:spPr/>
        <p:txBody>
          <a:bodyPr/>
          <a:lstStyle/>
          <a:p>
            <a:endParaRPr kumimoji="1" lang="zh-CN" altLang="en-US" dirty="0"/>
          </a:p>
        </p:txBody>
      </p:sp>
      <p:sp>
        <p:nvSpPr>
          <p:cNvPr id="7" name="灯片编号占位符 6"/>
          <p:cNvSpPr>
            <a:spLocks noGrp="1"/>
          </p:cNvSpPr>
          <p:nvPr>
            <p:ph type="sldNum" sz="quarter" idx="5"/>
          </p:nvPr>
        </p:nvSpPr>
        <p:spPr/>
        <p:txBody>
          <a:bodyPr/>
          <a:lstStyle/>
          <a:p>
            <a:fld id="{3DAF0EED-9229-9448-9314-2D1876BE30B4}" type="slidenum">
              <a:rPr kumimoji="1" lang="zh-CN" altLang="en-US" smtClean="0"/>
              <a:t>7</a:t>
            </a:fld>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0070C0"/>
        </a:solidFill>
        <a:effectLst/>
      </p:bgPr>
    </p:bg>
    <p:spTree>
      <p:nvGrpSpPr>
        <p:cNvPr id="1" name=""/>
        <p:cNvGrpSpPr/>
        <p:nvPr/>
      </p:nvGrpSpPr>
      <p:grpSpPr>
        <a:xfrm>
          <a:off x="0" y="0"/>
          <a:ext cx="0" cy="0"/>
          <a:chOff x="0" y="0"/>
          <a:chExt cx="0" cy="0"/>
        </a:xfrm>
      </p:grpSpPr>
      <p:sp>
        <p:nvSpPr>
          <p:cNvPr id="10" name="Parallelogram 47"/>
          <p:cNvSpPr/>
          <p:nvPr userDrawn="1"/>
        </p:nvSpPr>
        <p:spPr>
          <a:xfrm>
            <a:off x="5326602" y="0"/>
            <a:ext cx="5974672" cy="6858000"/>
          </a:xfrm>
          <a:prstGeom prst="parallelogram">
            <a:avLst>
              <a:gd name="adj" fmla="val 33767"/>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11" name="Parallelogram 48"/>
          <p:cNvSpPr/>
          <p:nvPr userDrawn="1"/>
        </p:nvSpPr>
        <p:spPr>
          <a:xfrm rot="10800000">
            <a:off x="7655934" y="1069677"/>
            <a:ext cx="4763925" cy="5788319"/>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3" name="文本占位符 2"/>
          <p:cNvSpPr>
            <a:spLocks noGrp="1"/>
          </p:cNvSpPr>
          <p:nvPr>
            <p:ph type="body" sz="quarter" idx="10" hasCustomPrompt="1"/>
          </p:nvPr>
        </p:nvSpPr>
        <p:spPr>
          <a:xfrm>
            <a:off x="1133430" y="3230557"/>
            <a:ext cx="7165976" cy="539905"/>
          </a:xfrm>
          <a:prstGeom prst="rect">
            <a:avLst/>
          </a:prstGeom>
        </p:spPr>
        <p:txBody>
          <a:bodyPr lIns="0" tIns="0" rIns="0" bIns="0"/>
          <a:lstStyle>
            <a:lvl1pPr marL="0" indent="0">
              <a:buFontTx/>
              <a:buNone/>
              <a:defRPr sz="4400">
                <a:solidFill>
                  <a:schemeClr val="bg1"/>
                </a:solidFill>
                <a:latin typeface="FZXiaoBiaoSong-B05" panose="02000000000000000000" pitchFamily="2" charset="-122"/>
                <a:ea typeface="FZXiaoBiaoSong-B05" panose="02000000000000000000" pitchFamily="2" charset="-122"/>
              </a:defRPr>
            </a:lvl1pPr>
            <a:lvl2pPr marL="457200" indent="0">
              <a:buFontTx/>
              <a:buNone/>
              <a:defRPr sz="4400">
                <a:solidFill>
                  <a:schemeClr val="bg1"/>
                </a:solidFill>
                <a:latin typeface="FZXiaoBiaoSong-B05" panose="02000000000000000000" pitchFamily="2" charset="-122"/>
                <a:ea typeface="FZXiaoBiaoSong-B05" panose="02000000000000000000" pitchFamily="2" charset="-122"/>
              </a:defRPr>
            </a:lvl2pPr>
            <a:lvl3pPr marL="914400" indent="0">
              <a:buFontTx/>
              <a:buNone/>
              <a:defRPr sz="4400">
                <a:solidFill>
                  <a:schemeClr val="bg1"/>
                </a:solidFill>
                <a:latin typeface="FZXiaoBiaoSong-B05" panose="02000000000000000000" pitchFamily="2" charset="-122"/>
                <a:ea typeface="FZXiaoBiaoSong-B05" panose="02000000000000000000" pitchFamily="2" charset="-122"/>
              </a:defRPr>
            </a:lvl3pPr>
            <a:lvl4pPr marL="1371600" indent="0">
              <a:buFontTx/>
              <a:buNone/>
              <a:defRPr sz="4400">
                <a:solidFill>
                  <a:schemeClr val="bg1"/>
                </a:solidFill>
                <a:latin typeface="FZXiaoBiaoSong-B05" panose="02000000000000000000" pitchFamily="2" charset="-122"/>
                <a:ea typeface="FZXiaoBiaoSong-B05" panose="02000000000000000000" pitchFamily="2" charset="-122"/>
              </a:defRPr>
            </a:lvl4pPr>
            <a:lvl5pPr marL="1828800" indent="0">
              <a:buFontTx/>
              <a:buNone/>
              <a:defRPr sz="4400">
                <a:solidFill>
                  <a:schemeClr val="bg1"/>
                </a:solidFill>
                <a:latin typeface="FZXiaoBiaoSong-B05" panose="02000000000000000000" pitchFamily="2" charset="-122"/>
                <a:ea typeface="FZXiaoBiaoSong-B05" panose="02000000000000000000" pitchFamily="2" charset="-122"/>
              </a:defRPr>
            </a:lvl5pPr>
          </a:lstStyle>
          <a:p>
            <a:pPr lvl="0"/>
            <a:r>
              <a:rPr kumimoji="1" lang="zh-CN" altLang="en-US" dirty="0"/>
              <a:t>单击此处编辑母版文本</a:t>
            </a:r>
          </a:p>
        </p:txBody>
      </p:sp>
      <p:sp>
        <p:nvSpPr>
          <p:cNvPr id="12" name="文本占位符 2"/>
          <p:cNvSpPr>
            <a:spLocks noGrp="1"/>
          </p:cNvSpPr>
          <p:nvPr>
            <p:ph type="body" sz="quarter" idx="11" hasCustomPrompt="1"/>
          </p:nvPr>
        </p:nvSpPr>
        <p:spPr>
          <a:xfrm>
            <a:off x="1122920" y="4179609"/>
            <a:ext cx="7165976" cy="539905"/>
          </a:xfrm>
          <a:prstGeom prst="rect">
            <a:avLst/>
          </a:prstGeom>
        </p:spPr>
        <p:txBody>
          <a:bodyPr lIns="0" tIns="0" rIns="0" bIns="0"/>
          <a:lstStyle>
            <a:lvl1pPr marL="0" indent="0">
              <a:buFontTx/>
              <a:buNone/>
              <a:defRPr sz="3000">
                <a:solidFill>
                  <a:schemeClr val="bg1"/>
                </a:solidFill>
                <a:latin typeface="FZXiaoBiaoSong-B05" panose="02000000000000000000" pitchFamily="2" charset="-122"/>
                <a:ea typeface="FZXiaoBiaoSong-B05" panose="02000000000000000000" pitchFamily="2" charset="-122"/>
              </a:defRPr>
            </a:lvl1pPr>
            <a:lvl2pPr marL="457200" indent="0">
              <a:buFontTx/>
              <a:buNone/>
              <a:defRPr sz="4400">
                <a:solidFill>
                  <a:schemeClr val="bg1"/>
                </a:solidFill>
                <a:latin typeface="FZXiaoBiaoSong-B05" panose="02000000000000000000" pitchFamily="2" charset="-122"/>
                <a:ea typeface="FZXiaoBiaoSong-B05" panose="02000000000000000000" pitchFamily="2" charset="-122"/>
              </a:defRPr>
            </a:lvl2pPr>
            <a:lvl3pPr marL="914400" indent="0">
              <a:buFontTx/>
              <a:buNone/>
              <a:defRPr sz="4400">
                <a:solidFill>
                  <a:schemeClr val="bg1"/>
                </a:solidFill>
                <a:latin typeface="FZXiaoBiaoSong-B05" panose="02000000000000000000" pitchFamily="2" charset="-122"/>
                <a:ea typeface="FZXiaoBiaoSong-B05" panose="02000000000000000000" pitchFamily="2" charset="-122"/>
              </a:defRPr>
            </a:lvl3pPr>
            <a:lvl4pPr marL="1371600" indent="0">
              <a:buFontTx/>
              <a:buNone/>
              <a:defRPr sz="4400">
                <a:solidFill>
                  <a:schemeClr val="bg1"/>
                </a:solidFill>
                <a:latin typeface="FZXiaoBiaoSong-B05" panose="02000000000000000000" pitchFamily="2" charset="-122"/>
                <a:ea typeface="FZXiaoBiaoSong-B05" panose="02000000000000000000" pitchFamily="2" charset="-122"/>
              </a:defRPr>
            </a:lvl4pPr>
            <a:lvl5pPr marL="1828800" indent="0">
              <a:buFontTx/>
              <a:buNone/>
              <a:defRPr sz="4400">
                <a:solidFill>
                  <a:schemeClr val="bg1"/>
                </a:solidFill>
                <a:latin typeface="FZXiaoBiaoSong-B05" panose="02000000000000000000" pitchFamily="2" charset="-122"/>
                <a:ea typeface="FZXiaoBiaoSong-B05" panose="02000000000000000000" pitchFamily="2" charset="-122"/>
              </a:defRPr>
            </a:lvl5pPr>
          </a:lstStyle>
          <a:p>
            <a:pPr lvl="0"/>
            <a:r>
              <a:rPr kumimoji="1" lang="zh-CN" altLang="en-US" dirty="0"/>
              <a:t>单击此处编辑母版文本</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组织架构">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2021/11/29</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0" y="1125968"/>
            <a:ext cx="11081266" cy="4766832"/>
          </a:xfrm>
          <a:prstGeom prst="rect">
            <a:avLst/>
          </a:prstGeom>
        </p:spPr>
        <p:txBody>
          <a:bodyPr/>
          <a:lstStyle>
            <a:lvl1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1pPr>
            <a:lvl2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2pPr>
            <a:lvl3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3pPr>
            <a:lvl4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4pPr>
            <a:lvl5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6" cy="4766832"/>
          </a:xfrm>
          <a:prstGeom prst="rect">
            <a:avLst/>
          </a:prstGeom>
        </p:spPr>
        <p:txBody>
          <a:bodyPr/>
          <a:lstStyle>
            <a:lvl1pPr marL="0" indent="0">
              <a:lnSpc>
                <a:spcPct val="100000"/>
              </a:lnSpc>
              <a:buFontTx/>
              <a:buNone/>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1pPr>
            <a:lvl2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2pPr>
            <a:lvl3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3pPr>
            <a:lvl4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4pPr>
            <a:lvl5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5pPr>
          </a:lstStyle>
          <a:p>
            <a:pPr lvl="0"/>
            <a:r>
              <a:rPr kumimoji="1" lang="zh-CN" altLang="en-US" dirty="0"/>
              <a:t>单击此处编辑母版文本样式</a:t>
            </a:r>
          </a:p>
        </p:txBody>
      </p:sp>
      <p:sp>
        <p:nvSpPr>
          <p:cNvPr id="15" name="矩形 14"/>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联系我们">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0"/>
            <a:ext cx="12192000" cy="3551237"/>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7" name="文本占位符 6"/>
          <p:cNvSpPr>
            <a:spLocks noGrp="1"/>
          </p:cNvSpPr>
          <p:nvPr>
            <p:ph type="body" sz="quarter" idx="29" hasCustomPrompt="1"/>
          </p:nvPr>
        </p:nvSpPr>
        <p:spPr>
          <a:xfrm>
            <a:off x="720000" y="5094200"/>
            <a:ext cx="6298641" cy="187553"/>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邮件：</a:t>
            </a:r>
            <a:r>
              <a:rPr kumimoji="1" lang="en-GB" altLang="zh-CN" dirty="0" err="1"/>
              <a:t>press@baai.ac.cn</a:t>
            </a:r>
            <a:endParaRPr kumimoji="1" lang="zh-CN" altLang="en-US" dirty="0"/>
          </a:p>
        </p:txBody>
      </p:sp>
      <p:sp>
        <p:nvSpPr>
          <p:cNvPr id="8" name="文本占位符 6"/>
          <p:cNvSpPr>
            <a:spLocks noGrp="1"/>
          </p:cNvSpPr>
          <p:nvPr>
            <p:ph type="body" sz="quarter" idx="30" hasCustomPrompt="1"/>
          </p:nvPr>
        </p:nvSpPr>
        <p:spPr>
          <a:xfrm>
            <a:off x="720001" y="5449712"/>
            <a:ext cx="6298640" cy="187553"/>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电话：</a:t>
            </a:r>
            <a:r>
              <a:rPr kumimoji="1" lang="en-US" altLang="zh-CN" dirty="0"/>
              <a:t>010 - 6893 3383</a:t>
            </a:r>
            <a:endParaRPr kumimoji="1" lang="zh-CN" altLang="en-US" dirty="0"/>
          </a:p>
        </p:txBody>
      </p:sp>
      <p:sp>
        <p:nvSpPr>
          <p:cNvPr id="9" name="文本占位符 6"/>
          <p:cNvSpPr>
            <a:spLocks noGrp="1"/>
          </p:cNvSpPr>
          <p:nvPr>
            <p:ph type="body" sz="quarter" idx="31" hasCustomPrompt="1"/>
          </p:nvPr>
        </p:nvSpPr>
        <p:spPr>
          <a:xfrm>
            <a:off x="720000" y="5805224"/>
            <a:ext cx="6298641" cy="222834"/>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地址：北京市海淀区知春路</a:t>
            </a:r>
            <a:r>
              <a:rPr kumimoji="1" lang="en-US" altLang="zh-CN" dirty="0"/>
              <a:t>27</a:t>
            </a:r>
            <a:r>
              <a:rPr kumimoji="1" lang="zh-CN" altLang="en-US" dirty="0"/>
              <a:t>号（量子芯座）七层</a:t>
            </a:r>
          </a:p>
        </p:txBody>
      </p:sp>
      <p:sp>
        <p:nvSpPr>
          <p:cNvPr id="11" name="文本占位符 6"/>
          <p:cNvSpPr>
            <a:spLocks noGrp="1"/>
          </p:cNvSpPr>
          <p:nvPr>
            <p:ph type="body" sz="quarter" idx="33" hasCustomPrompt="1"/>
          </p:nvPr>
        </p:nvSpPr>
        <p:spPr>
          <a:xfrm>
            <a:off x="720000" y="4410343"/>
            <a:ext cx="2099400" cy="348222"/>
          </a:xfrm>
          <a:prstGeom prst="rect">
            <a:avLst/>
          </a:prstGeom>
          <a:noFill/>
          <a:ln>
            <a:noFill/>
          </a:ln>
        </p:spPr>
        <p:txBody>
          <a:bodyPr lIns="0" tIns="0" rIns="0" bIns="0" anchor="t"/>
          <a:lstStyle>
            <a:lvl1pPr marL="0" indent="0">
              <a:buNone/>
              <a:defRPr sz="3000" b="1" i="0">
                <a:ln>
                  <a:noFill/>
                </a:ln>
                <a:solidFill>
                  <a:schemeClr val="tx1">
                    <a:lumMod val="75000"/>
                    <a:lumOff val="25000"/>
                  </a:schemeClr>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联系我们</a:t>
            </a:r>
          </a:p>
        </p:txBody>
      </p:sp>
      <p:pic>
        <p:nvPicPr>
          <p:cNvPr id="10" name="图片 9"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13" name="灯片编号占位符 16"/>
          <p:cNvSpPr>
            <a:spLocks noGrp="1"/>
          </p:cNvSpPr>
          <p:nvPr>
            <p:ph type="sldNum" sz="quarter" idx="4"/>
          </p:nvPr>
        </p:nvSpPr>
        <p:spPr>
          <a:xfrm>
            <a:off x="11194231" y="6555701"/>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pic>
        <p:nvPicPr>
          <p:cNvPr id="4" name="图片 3"/>
          <p:cNvPicPr>
            <a:picLocks noChangeAspect="1"/>
          </p:cNvPicPr>
          <p:nvPr userDrawn="1"/>
        </p:nvPicPr>
        <p:blipFill>
          <a:blip r:embed="rId3" cstate="screen"/>
          <a:stretch>
            <a:fillRect/>
          </a:stretch>
        </p:blipFill>
        <p:spPr>
          <a:xfrm>
            <a:off x="9149968" y="4938045"/>
            <a:ext cx="1210885" cy="1210885"/>
          </a:xfrm>
          <a:prstGeom prst="rect">
            <a:avLst/>
          </a:prstGeom>
        </p:spPr>
      </p:pic>
      <p:sp>
        <p:nvSpPr>
          <p:cNvPr id="15" name="文本占位符 6"/>
          <p:cNvSpPr>
            <a:spLocks noGrp="1"/>
          </p:cNvSpPr>
          <p:nvPr>
            <p:ph type="body" sz="quarter" idx="34" hasCustomPrompt="1"/>
          </p:nvPr>
        </p:nvSpPr>
        <p:spPr>
          <a:xfrm>
            <a:off x="10395578" y="4990064"/>
            <a:ext cx="196769" cy="1094700"/>
          </a:xfrm>
          <a:prstGeom prst="rect">
            <a:avLst/>
          </a:prstGeom>
          <a:noFill/>
          <a:ln>
            <a:noFill/>
          </a:ln>
        </p:spPr>
        <p:txBody>
          <a:bodyPr vert="eaVert" lIns="0" tIns="0" rIns="0" bIns="0" anchor="t"/>
          <a:lstStyle>
            <a:lvl1pPr marL="0" indent="0" algn="ctr">
              <a:buNone/>
              <a:defRPr sz="1600" b="0" i="0">
                <a:ln>
                  <a:noFill/>
                </a:ln>
                <a:solidFill>
                  <a:schemeClr val="bg1">
                    <a:lumMod val="50000"/>
                  </a:schemeClr>
                </a:solidFill>
                <a:latin typeface="Microsoft YaHei Light" panose="020B0502040204020203" pitchFamily="34" charset="-122"/>
                <a:ea typeface="Microsoft YaHei Light" panose="020B0502040204020203"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智源公众号</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页">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时间轴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人物介绍页">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e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b="1" dirty="0"/>
              <a:t>马尔科夫决策过程</a:t>
            </a:r>
            <a:endParaRPr kumimoji="1" lang="zh-CN" altLang="en-US" dirty="0"/>
          </a:p>
          <a:p>
            <a:endParaRPr kumimoji="1" lang="zh-CN" altLang="en-US" dirty="0"/>
          </a:p>
        </p:txBody>
      </p:sp>
      <p:sp>
        <p:nvSpPr>
          <p:cNvPr id="4" name="文本占位符 5">
            <a:extLst>
              <a:ext uri="{FF2B5EF4-FFF2-40B4-BE49-F238E27FC236}">
                <a16:creationId xmlns:a16="http://schemas.microsoft.com/office/drawing/2014/main" id="{B0DD0EDA-EED9-984D-AF59-8C847377AEE7}"/>
              </a:ext>
            </a:extLst>
          </p:cNvPr>
          <p:cNvSpPr txBox="1">
            <a:spLocks/>
          </p:cNvSpPr>
          <p:nvPr/>
        </p:nvSpPr>
        <p:spPr>
          <a:xfrm>
            <a:off x="5715000" y="6318095"/>
            <a:ext cx="6477000" cy="539905"/>
          </a:xfrm>
          <a:prstGeom prst="rect">
            <a:avLst/>
          </a:prstGeom>
        </p:spPr>
        <p:txBody>
          <a:bodyPr lIns="0" tIns="0" rIns="0" bIns="0"/>
          <a:lstStyle>
            <a:lvl1pPr marL="0" indent="0" algn="l" defTabSz="914400" rtl="0" eaLnBrk="1" latinLnBrk="0" hangingPunct="1">
              <a:lnSpc>
                <a:spcPct val="90000"/>
              </a:lnSpc>
              <a:spcBef>
                <a:spcPts val="1000"/>
              </a:spcBef>
              <a:buFontTx/>
              <a:buNone/>
              <a:defRPr sz="3000" kern="1200">
                <a:solidFill>
                  <a:schemeClr val="bg1"/>
                </a:solidFill>
                <a:latin typeface="FZXiaoBiaoSong-B05" panose="02000000000000000000" pitchFamily="2" charset="-122"/>
                <a:ea typeface="FZXiaoBiaoSong-B05" panose="02000000000000000000" pitchFamily="2" charset="-122"/>
                <a:cs typeface="+mn-cs"/>
              </a:defRPr>
            </a:lvl1pPr>
            <a:lvl2pPr marL="457200" indent="0" algn="l" defTabSz="914400" rtl="0" eaLnBrk="1" latinLnBrk="0" hangingPunct="1">
              <a:lnSpc>
                <a:spcPct val="90000"/>
              </a:lnSpc>
              <a:spcBef>
                <a:spcPts val="500"/>
              </a:spcBef>
              <a:buFontTx/>
              <a:buNone/>
              <a:defRPr sz="4400" kern="1200">
                <a:solidFill>
                  <a:schemeClr val="bg1"/>
                </a:solidFill>
                <a:latin typeface="FZXiaoBiaoSong-B05" panose="02000000000000000000" pitchFamily="2" charset="-122"/>
                <a:ea typeface="FZXiaoBiaoSong-B05" panose="02000000000000000000" pitchFamily="2" charset="-122"/>
                <a:cs typeface="+mn-cs"/>
              </a:defRPr>
            </a:lvl2pPr>
            <a:lvl3pPr marL="914400" indent="0" algn="l" defTabSz="914400" rtl="0" eaLnBrk="1" latinLnBrk="0" hangingPunct="1">
              <a:lnSpc>
                <a:spcPct val="90000"/>
              </a:lnSpc>
              <a:spcBef>
                <a:spcPts val="500"/>
              </a:spcBef>
              <a:buFontTx/>
              <a:buNone/>
              <a:defRPr sz="4400" kern="1200">
                <a:solidFill>
                  <a:schemeClr val="bg1"/>
                </a:solidFill>
                <a:latin typeface="FZXiaoBiaoSong-B05" panose="02000000000000000000" pitchFamily="2" charset="-122"/>
                <a:ea typeface="FZXiaoBiaoSong-B05" panose="02000000000000000000" pitchFamily="2" charset="-122"/>
                <a:cs typeface="+mn-cs"/>
              </a:defRPr>
            </a:lvl3pPr>
            <a:lvl4pPr marL="1371600" indent="0" algn="l" defTabSz="914400" rtl="0" eaLnBrk="1" latinLnBrk="0" hangingPunct="1">
              <a:lnSpc>
                <a:spcPct val="90000"/>
              </a:lnSpc>
              <a:spcBef>
                <a:spcPts val="500"/>
              </a:spcBef>
              <a:buFontTx/>
              <a:buNone/>
              <a:defRPr sz="4400" kern="1200">
                <a:solidFill>
                  <a:schemeClr val="bg1"/>
                </a:solidFill>
                <a:latin typeface="FZXiaoBiaoSong-B05" panose="02000000000000000000" pitchFamily="2" charset="-122"/>
                <a:ea typeface="FZXiaoBiaoSong-B05" panose="02000000000000000000" pitchFamily="2" charset="-122"/>
                <a:cs typeface="+mn-cs"/>
              </a:defRPr>
            </a:lvl4pPr>
            <a:lvl5pPr marL="1828800" indent="0" algn="l" defTabSz="914400" rtl="0" eaLnBrk="1" latinLnBrk="0" hangingPunct="1">
              <a:lnSpc>
                <a:spcPct val="90000"/>
              </a:lnSpc>
              <a:spcBef>
                <a:spcPts val="500"/>
              </a:spcBef>
              <a:buFontTx/>
              <a:buNone/>
              <a:defRPr sz="4400" kern="1200">
                <a:solidFill>
                  <a:schemeClr val="bg1"/>
                </a:solidFill>
                <a:latin typeface="FZXiaoBiaoSong-B05" panose="02000000000000000000" pitchFamily="2" charset="-122"/>
                <a:ea typeface="FZXiaoBiaoSong-B05" panose="02000000000000000000" pitchFamily="2"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dirty="0"/>
              <a:t>袁莎</a:t>
            </a:r>
            <a:r>
              <a:rPr lang="en-US" altLang="zh-CN" sz="2000" dirty="0"/>
              <a:t>, </a:t>
            </a:r>
            <a:r>
              <a:rPr lang="zh-CN" altLang="en-US" sz="2000" dirty="0"/>
              <a:t>白朔天</a:t>
            </a:r>
            <a:r>
              <a:rPr lang="en-US" altLang="zh-CN" sz="2000" dirty="0"/>
              <a:t>, </a:t>
            </a:r>
            <a:r>
              <a:rPr lang="zh-CN" altLang="en-US" sz="2000" dirty="0"/>
              <a:t>唐杰</a:t>
            </a:r>
            <a:r>
              <a:rPr lang="en-US" altLang="zh-CN" sz="2000" dirty="0"/>
              <a:t>. </a:t>
            </a:r>
            <a:r>
              <a:rPr lang="zh-CN" altLang="en-US" sz="2000" dirty="0"/>
              <a:t>强化学习（微课版）</a:t>
            </a:r>
            <a:r>
              <a:rPr lang="en-US" altLang="zh-CN" sz="2000" dirty="0"/>
              <a:t>. </a:t>
            </a:r>
            <a:r>
              <a:rPr lang="zh-CN" altLang="en-US" sz="2000" dirty="0"/>
              <a:t>清华大学出版社</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马尔科夫奖励过程</a:t>
            </a:r>
            <a:endParaRPr lang="en-US" dirty="0"/>
          </a:p>
        </p:txBody>
      </p:sp>
      <p:sp>
        <p:nvSpPr>
          <p:cNvPr id="3" name="Text Placeholder 2"/>
          <p:cNvSpPr>
            <a:spLocks noGrp="1"/>
          </p:cNvSpPr>
          <p:nvPr>
            <p:ph type="body" sz="quarter" idx="22"/>
          </p:nvPr>
        </p:nvSpPr>
        <p:spPr/>
        <p:txBody>
          <a:bodyPr/>
          <a:lstStyle/>
          <a:p>
            <a:r>
              <a:rPr lang="zh-CN" altLang="en-US" sz="2000" dirty="0"/>
              <a:t>从随机过程的角度了解完基本知识之后，来介绍</a:t>
            </a:r>
            <a:r>
              <a:rPr lang="zh-CN" altLang="en-US" sz="2000" b="1" dirty="0"/>
              <a:t>强化学习中马尔科夫过程</a:t>
            </a:r>
            <a:r>
              <a:rPr lang="zh-CN" altLang="en-US" sz="2000" dirty="0"/>
              <a:t>的表示方法</a:t>
            </a:r>
            <a:endParaRPr lang="en-US" altLang="zh-CN" sz="2000" dirty="0"/>
          </a:p>
          <a:p>
            <a:endParaRPr lang="en-US" altLang="zh-CN" sz="2000" dirty="0"/>
          </a:p>
          <a:p>
            <a:endParaRPr lang="en-US" altLang="zh-CN" sz="2000" dirty="0"/>
          </a:p>
          <a:p>
            <a:endParaRPr lang="en-US" altLang="zh-CN" sz="2000" dirty="0"/>
          </a:p>
          <a:p>
            <a:r>
              <a:rPr lang="zh-CN" altLang="en-US" sz="2000" dirty="0"/>
              <a:t>以上可见，</a:t>
            </a:r>
            <a:r>
              <a:rPr lang="zh-CN" altLang="en-US" sz="2000" b="1" dirty="0"/>
              <a:t>二元组</a:t>
            </a:r>
            <a:r>
              <a:rPr lang="zh-CN" altLang="en-US" sz="2000" dirty="0"/>
              <a:t>是强化学习中对马尔科夫过程的常见表示，并且，在强化学习中的马尔科夫过程一般指的是</a:t>
            </a:r>
            <a:r>
              <a:rPr lang="zh-CN" altLang="en-US" sz="2000" b="1" dirty="0">
                <a:solidFill>
                  <a:srgbClr val="215FC3"/>
                </a:solidFill>
              </a:rPr>
              <a:t>齐次马尔科夫链。</a:t>
            </a:r>
            <a:endParaRPr lang="en-US" altLang="zh-CN" sz="2000" b="1" dirty="0">
              <a:solidFill>
                <a:srgbClr val="215FC3"/>
              </a:solidFill>
            </a:endParaRPr>
          </a:p>
          <a:p>
            <a:r>
              <a:rPr lang="zh-CN" altLang="en-US" sz="2000" b="1" dirty="0">
                <a:solidFill>
                  <a:srgbClr val="215FC3"/>
                </a:solidFill>
              </a:rPr>
              <a:t>马尔科夫奖励过程</a:t>
            </a:r>
            <a:r>
              <a:rPr lang="zh-CN" altLang="en-US" sz="2000" dirty="0"/>
              <a:t>（</a:t>
            </a:r>
            <a:r>
              <a:rPr lang="en-US" sz="2000" dirty="0"/>
              <a:t>Markov Reward Process, MRP）</a:t>
            </a:r>
            <a:r>
              <a:rPr lang="zh-CN" altLang="en-US" sz="2000" dirty="0"/>
              <a:t>是指包含</a:t>
            </a:r>
            <a:r>
              <a:rPr lang="zh-CN" altLang="en-US" sz="2000" b="1" dirty="0">
                <a:solidFill>
                  <a:srgbClr val="215FC3"/>
                </a:solidFill>
              </a:rPr>
              <a:t>奖励函数</a:t>
            </a:r>
            <a:r>
              <a:rPr lang="zh-CN" altLang="en-US" sz="2000" dirty="0"/>
              <a:t>（</a:t>
            </a:r>
            <a:r>
              <a:rPr lang="en-US" sz="2000" dirty="0"/>
              <a:t>Reward Function）</a:t>
            </a:r>
            <a:r>
              <a:rPr lang="zh-CN" altLang="en-US" sz="2000" dirty="0"/>
              <a:t>的马尔科夫链。</a:t>
            </a:r>
          </a:p>
          <a:p>
            <a:endParaRPr lang="en-US" sz="2000" dirty="0"/>
          </a:p>
        </p:txBody>
      </p:sp>
      <p:pic>
        <p:nvPicPr>
          <p:cNvPr id="4" name="Picture 3"/>
          <p:cNvPicPr>
            <a:picLocks noChangeAspect="1"/>
          </p:cNvPicPr>
          <p:nvPr/>
        </p:nvPicPr>
        <p:blipFill>
          <a:blip r:embed="rId2"/>
          <a:stretch>
            <a:fillRect/>
          </a:stretch>
        </p:blipFill>
        <p:spPr>
          <a:xfrm>
            <a:off x="824230" y="1471930"/>
            <a:ext cx="8157845" cy="1268730"/>
          </a:xfrm>
          <a:prstGeom prst="rect">
            <a:avLst/>
          </a:prstGeom>
        </p:spPr>
      </p:pic>
      <p:pic>
        <p:nvPicPr>
          <p:cNvPr id="5" name="Picture 4"/>
          <p:cNvPicPr>
            <a:picLocks noChangeAspect="1"/>
          </p:cNvPicPr>
          <p:nvPr/>
        </p:nvPicPr>
        <p:blipFill rotWithShape="1">
          <a:blip r:embed="rId3"/>
          <a:srcRect t="7060"/>
          <a:stretch>
            <a:fillRect/>
          </a:stretch>
        </p:blipFill>
        <p:spPr>
          <a:xfrm>
            <a:off x="796925" y="4579620"/>
            <a:ext cx="7978775" cy="17932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贝尔曼方程</a:t>
            </a:r>
            <a:r>
              <a:rPr lang="en-US" dirty="0"/>
              <a:t>(Bellman Equation)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22"/>
              </p:nvPr>
            </p:nvSpPr>
            <p:spPr/>
            <p:txBody>
              <a:bodyPr/>
              <a:lstStyle/>
              <a:p>
                <a:r>
                  <a:rPr lang="zh-CN" altLang="en-US" sz="2000" dirty="0"/>
                  <a:t>各状态价值的确定是很重要的，许多奖励</a:t>
                </a:r>
                <a:r>
                  <a:rPr lang="en-US" altLang="zh-CN" sz="2000" dirty="0"/>
                  <a:t>/</a:t>
                </a:r>
                <a:r>
                  <a:rPr lang="zh-CN" altLang="en-US" sz="2000" dirty="0"/>
                  <a:t>惩罚的问题可以归结为求状态的</a:t>
                </a:r>
                <a:r>
                  <a:rPr lang="zh-CN" altLang="en-US" sz="2000" dirty="0">
                    <a:solidFill>
                      <a:srgbClr val="215FC3"/>
                    </a:solidFill>
                  </a:rPr>
                  <a:t>价值问题</a:t>
                </a:r>
                <a:endParaRPr lang="en-US" altLang="zh-CN" sz="2000" dirty="0">
                  <a:solidFill>
                    <a:srgbClr val="215FC3"/>
                  </a:solidFill>
                </a:endParaRPr>
              </a:p>
              <a:p>
                <a:r>
                  <a:rPr lang="zh-CN" altLang="en-US" sz="2000" dirty="0"/>
                  <a:t>因此如何求解各状态的价值，寻找一个</a:t>
                </a:r>
                <a:r>
                  <a:rPr lang="zh-CN" altLang="en-US" sz="2000" dirty="0">
                    <a:solidFill>
                      <a:srgbClr val="215FC3"/>
                    </a:solidFill>
                  </a:rPr>
                  <a:t>价值函数（从状态到价值的映射）</a:t>
                </a:r>
                <a:r>
                  <a:rPr lang="zh-CN" altLang="en-US" sz="2000" dirty="0"/>
                  <a:t>很重要</a:t>
                </a:r>
                <a:endParaRPr lang="en-US" altLang="zh-CN" sz="2000" dirty="0"/>
              </a:p>
              <a:p>
                <a:r>
                  <a:rPr lang="zh-CN" altLang="en-US" sz="2000" dirty="0"/>
                  <a:t>可以用贝尔曼方程进行推导</a:t>
                </a:r>
                <a:endParaRPr lang="en-US" altLang="zh-CN" sz="2000" dirty="0"/>
              </a:p>
              <a:p>
                <a:endParaRPr lang="en-US" sz="2000" dirty="0"/>
              </a:p>
              <a:p>
                <a:r>
                  <a:rPr lang="en-US" sz="2000" dirty="0" err="1"/>
                  <a:t>由马尔科夫奖励过程中的 </a:t>
                </a:r>
                <a14:m>
                  <m:oMath xmlns:m="http://schemas.openxmlformats.org/officeDocument/2006/math">
                    <m:r>
                      <a:rPr lang="en-US" sz="2000" i="1" dirty="0" err="1">
                        <a:latin typeface="Cambria Math" panose="02040503050406030204" charset="0"/>
                        <a:cs typeface="Cambria Math" panose="02040503050406030204" charset="0"/>
                      </a:rPr>
                      <m:t>𝑆</m:t>
                    </m:r>
                  </m:oMath>
                </a14:m>
                <a:r>
                  <a:rPr lang="zh-CN" altLang="en-US" sz="2000" dirty="0"/>
                  <a:t>，状态值函数和长期回报定义公式可算出</a:t>
                </a:r>
                <a:r>
                  <a:rPr lang="zh-CN" altLang="en-US" sz="2000" b="1" dirty="0"/>
                  <a:t>贝尔曼方程</a:t>
                </a:r>
                <a:r>
                  <a:rPr lang="zh-CN" altLang="en-US" sz="2000" dirty="0"/>
                  <a:t>为：</a:t>
                </a:r>
                <a:endParaRPr lang="en-US" altLang="zh-CN" sz="2000" dirty="0"/>
              </a:p>
              <a:p>
                <a:pPr lvl="1"/>
                <a:r>
                  <a:rPr lang="en-US" sz="1800" b="1" dirty="0">
                    <a:solidFill>
                      <a:srgbClr val="215FC3"/>
                    </a:solidFill>
                  </a:rPr>
                  <a:t>𝑣(𝑠) = 𝐸[𝑅</a:t>
                </a:r>
                <a:r>
                  <a:rPr lang="en-US" sz="1800" b="1" baseline="-25000" dirty="0">
                    <a:solidFill>
                      <a:srgbClr val="215FC3"/>
                    </a:solidFill>
                  </a:rPr>
                  <a:t>𝑡+1 </a:t>
                </a:r>
                <a:r>
                  <a:rPr lang="en-US" sz="1800" b="1" dirty="0">
                    <a:solidFill>
                      <a:srgbClr val="215FC3"/>
                    </a:solidFill>
                  </a:rPr>
                  <a:t>+ 𝛾𝑣(𝑆</a:t>
                </a:r>
                <a:r>
                  <a:rPr lang="en-US" sz="1800" b="1" baseline="-25000" dirty="0">
                    <a:solidFill>
                      <a:srgbClr val="215FC3"/>
                    </a:solidFill>
                  </a:rPr>
                  <a:t>𝑡+1</a:t>
                </a:r>
                <a:r>
                  <a:rPr lang="en-US" sz="1800" b="1" dirty="0">
                    <a:solidFill>
                      <a:srgbClr val="215FC3"/>
                    </a:solidFill>
                  </a:rPr>
                  <a:t>)|𝑆</a:t>
                </a:r>
                <a:r>
                  <a:rPr lang="en-US" sz="1800" b="1" baseline="-25000" dirty="0">
                    <a:solidFill>
                      <a:srgbClr val="215FC3"/>
                    </a:solidFill>
                  </a:rPr>
                  <a:t>𝑡</a:t>
                </a:r>
                <a:r>
                  <a:rPr lang="en-US" sz="1800" b="1" dirty="0">
                    <a:solidFill>
                      <a:srgbClr val="215FC3"/>
                    </a:solidFill>
                  </a:rPr>
                  <a:t> = 𝑠]</a:t>
                </a:r>
                <a:endParaRPr lang="en-US" sz="1800" dirty="0">
                  <a:solidFill>
                    <a:srgbClr val="215FC3"/>
                  </a:solidFill>
                </a:endParaRPr>
              </a:p>
              <a:p>
                <a:pPr lvl="1"/>
                <a:r>
                  <a:rPr lang="en-US" sz="1800" dirty="0"/>
                  <a:t>𝑣(𝑠)</a:t>
                </a:r>
                <a:r>
                  <a:rPr lang="en-US" sz="1800" dirty="0" err="1"/>
                  <a:t>为价值函数</a:t>
                </a:r>
                <a:r>
                  <a:rPr lang="zh-CN" altLang="en-US" sz="1800" dirty="0"/>
                  <a:t>，可以给出了某一状态或某一行为的长期价值</a:t>
                </a:r>
                <a:endParaRPr lang="en-US" altLang="zh-CN" sz="1800" dirty="0"/>
              </a:p>
              <a:p>
                <a:endParaRPr lang="en-US" sz="2000"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22"/>
              </p:nvPr>
            </p:nvSpPr>
            <p:spPr>
              <a:blipFill>
                <a:blip r:embed="rId2"/>
                <a:stretch>
                  <a:fillRect l="-458" t="-796"/>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86088B02-E618-8D41-864A-C4274AEE31D2}"/>
              </a:ext>
            </a:extLst>
          </p:cNvPr>
          <p:cNvPicPr>
            <a:picLocks noChangeAspect="1"/>
          </p:cNvPicPr>
          <p:nvPr/>
        </p:nvPicPr>
        <p:blipFill rotWithShape="1">
          <a:blip r:embed="rId3"/>
          <a:srcRect l="10561" t="5041" r="21748" b="48906"/>
          <a:stretch/>
        </p:blipFill>
        <p:spPr>
          <a:xfrm>
            <a:off x="1892300" y="4182632"/>
            <a:ext cx="3695700" cy="1422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贝尔曼方程</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22"/>
              </p:nvPr>
            </p:nvSpPr>
            <p:spPr/>
            <p:txBody>
              <a:bodyPr/>
              <a:lstStyle/>
              <a:p>
                <a:pPr marL="457200" lvl="1" indent="0">
                  <a:buNone/>
                </a:pPr>
                <a:endParaRPr lang="en-US" sz="2000" dirty="0">
                  <a:solidFill>
                    <a:srgbClr val="215FC3"/>
                  </a:solidFill>
                </a:endParaRPr>
              </a:p>
              <a:p>
                <a:r>
                  <a:rPr lang="en-US" sz="2000" dirty="0">
                    <a:solidFill>
                      <a:srgbClr val="215FC3"/>
                    </a:solidFill>
                  </a:rPr>
                  <a:t>𝑣(𝑠) = 𝐸[𝑅</a:t>
                </a:r>
                <a:r>
                  <a:rPr lang="en-US" sz="2000" baseline="-25000" dirty="0">
                    <a:solidFill>
                      <a:srgbClr val="215FC3"/>
                    </a:solidFill>
                  </a:rPr>
                  <a:t>𝑡+1 </a:t>
                </a:r>
                <a:r>
                  <a:rPr lang="en-US" sz="2000" dirty="0">
                    <a:solidFill>
                      <a:srgbClr val="215FC3"/>
                    </a:solidFill>
                  </a:rPr>
                  <a:t>+ 𝛾𝑣(𝑆</a:t>
                </a:r>
                <a:r>
                  <a:rPr lang="en-US" sz="2000" baseline="-25000" dirty="0">
                    <a:solidFill>
                      <a:srgbClr val="215FC3"/>
                    </a:solidFill>
                  </a:rPr>
                  <a:t>𝑡+1</a:t>
                </a:r>
                <a:r>
                  <a:rPr lang="en-US" sz="2000" dirty="0">
                    <a:solidFill>
                      <a:srgbClr val="215FC3"/>
                    </a:solidFill>
                  </a:rPr>
                  <a:t>)|𝑆</a:t>
                </a:r>
                <a:r>
                  <a:rPr lang="en-US" sz="2000" baseline="-25000" dirty="0">
                    <a:solidFill>
                      <a:srgbClr val="215FC3"/>
                    </a:solidFill>
                  </a:rPr>
                  <a:t>𝑡</a:t>
                </a:r>
                <a:r>
                  <a:rPr lang="en-US" sz="2000" dirty="0">
                    <a:solidFill>
                      <a:srgbClr val="215FC3"/>
                    </a:solidFill>
                  </a:rPr>
                  <a:t> = 𝑠]</a:t>
                </a:r>
              </a:p>
              <a:p>
                <a:r>
                  <a:rPr lang="zh-CN" altLang="en-US" sz="2000" dirty="0"/>
                  <a:t>通过方程可以看出 </a:t>
                </a:r>
                <a14:m>
                  <m:oMath xmlns:m="http://schemas.openxmlformats.org/officeDocument/2006/math">
                    <m:r>
                      <a:rPr lang="en-US" altLang="zh-CN" sz="2000" i="1" dirty="0">
                        <a:latin typeface="Cambria Math" panose="02040503050406030204" charset="0"/>
                        <a:cs typeface="Cambria Math" panose="02040503050406030204" charset="0"/>
                      </a:rPr>
                      <m:t>𝑣</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𝑠</m:t>
                    </m:r>
                    <m:r>
                      <a:rPr lang="en-US" altLang="zh-CN" sz="2000" i="1" dirty="0">
                        <a:latin typeface="Cambria Math" panose="02040503050406030204" charset="0"/>
                        <a:cs typeface="Cambria Math" panose="02040503050406030204" charset="0"/>
                      </a:rPr>
                      <m:t>)</m:t>
                    </m:r>
                  </m:oMath>
                </a14:m>
                <a:r>
                  <a:rPr lang="en-US" sz="2000" dirty="0"/>
                  <a:t> </a:t>
                </a:r>
                <a:r>
                  <a:rPr lang="zh-CN" altLang="en-US" sz="2000" dirty="0"/>
                  <a:t>由两部分组成：</a:t>
                </a:r>
                <a:endParaRPr lang="en-US" altLang="zh-CN" sz="2000" dirty="0"/>
              </a:p>
              <a:p>
                <a:pPr lvl="2"/>
                <a:r>
                  <a:rPr lang="zh-CN" altLang="en-US" sz="1800" dirty="0"/>
                  <a:t>该状态的即时</a:t>
                </a:r>
                <a:r>
                  <a:rPr lang="zh-CN" altLang="en-US" sz="1800" b="1" dirty="0">
                    <a:solidFill>
                      <a:srgbClr val="215FC3"/>
                    </a:solidFill>
                  </a:rPr>
                  <a:t>奖励期望</a:t>
                </a:r>
                <a:r>
                  <a:rPr lang="zh-CN" altLang="en-US" sz="1800" dirty="0"/>
                  <a:t>，即时奖励期望等于</a:t>
                </a:r>
                <a:r>
                  <a:rPr lang="zh-CN" altLang="en-US" sz="1800" b="1" dirty="0">
                    <a:solidFill>
                      <a:srgbClr val="215FC3"/>
                    </a:solidFill>
                  </a:rPr>
                  <a:t>即时奖励</a:t>
                </a:r>
                <a:r>
                  <a:rPr lang="zh-CN" altLang="en-US" sz="1800" dirty="0"/>
                  <a:t>，因为根据即时奖励的定义，它与下一个状态无关</a:t>
                </a:r>
                <a:endParaRPr lang="en-US" altLang="zh-CN" sz="1800" dirty="0"/>
              </a:p>
              <a:p>
                <a:pPr lvl="2"/>
                <a:r>
                  <a:rPr lang="zh-CN" altLang="en-US" sz="1800" dirty="0"/>
                  <a:t>下一时刻状态的</a:t>
                </a:r>
                <a:r>
                  <a:rPr lang="zh-CN" altLang="en-US" sz="1800" b="1" dirty="0">
                    <a:solidFill>
                      <a:srgbClr val="215FC3"/>
                    </a:solidFill>
                  </a:rPr>
                  <a:t>价值期望</a:t>
                </a:r>
                <a:r>
                  <a:rPr lang="zh-CN" altLang="en-US" sz="1800" dirty="0"/>
                  <a:t>，可以根据下一时刻状态的概率分布得到其期望。如果用 </a:t>
                </a:r>
                <a:r>
                  <a:rPr lang="zh-CN" altLang="en-US" sz="1800" dirty="0">
                    <a:sym typeface="+mn-ea"/>
                  </a:rPr>
                  <a:t>𝑠′</a:t>
                </a:r>
                <a:r>
                  <a:rPr lang="zh-CN" altLang="en-US" sz="1800" dirty="0"/>
                  <a:t>表示 </a:t>
                </a:r>
                <a:r>
                  <a:rPr lang="zh-CN" altLang="en-US" sz="1800" dirty="0">
                    <a:sym typeface="+mn-ea"/>
                  </a:rPr>
                  <a:t>𝑠 </a:t>
                </a:r>
                <a:r>
                  <a:rPr lang="zh-CN" altLang="en-US" sz="1800" dirty="0"/>
                  <a:t>状态下一时刻任一可能的状态，那么</a:t>
                </a:r>
                <a:r>
                  <a:rPr lang="en-US" sz="1800" dirty="0" err="1"/>
                  <a:t>贝尔曼</a:t>
                </a:r>
                <a:r>
                  <a:rPr lang="zh-CN" altLang="en-US" sz="1800" dirty="0"/>
                  <a:t>方程可以写成：</a:t>
                </a:r>
                <a:endParaRPr lang="en-US" altLang="zh-CN" sz="1800" dirty="0"/>
              </a:p>
              <a:p>
                <a:pPr lvl="2"/>
                <a:r>
                  <a:rPr lang="el-GR" sz="1800" dirty="0">
                    <a:solidFill>
                      <a:srgbClr val="215FC3"/>
                    </a:solidFill>
                  </a:rPr>
                  <a:t>𝑅</a:t>
                </a:r>
                <a:r>
                  <a:rPr lang="el-GR" sz="1800" baseline="-25000" dirty="0">
                    <a:solidFill>
                      <a:srgbClr val="215FC3"/>
                    </a:solidFill>
                  </a:rPr>
                  <a:t>𝑠</a:t>
                </a:r>
                <a:r>
                  <a:rPr lang="el-GR" sz="1800" dirty="0">
                    <a:solidFill>
                      <a:srgbClr val="215FC3"/>
                    </a:solidFill>
                  </a:rPr>
                  <a:t> + 𝛾</a:t>
                </a:r>
                <a14:m>
                  <m:oMath xmlns:m="http://schemas.openxmlformats.org/officeDocument/2006/math">
                    <m:nary>
                      <m:naryPr>
                        <m:chr m:val="∑"/>
                        <m:limLoc m:val="subSup"/>
                        <m:supHide m:val="on"/>
                        <m:ctrlPr>
                          <a:rPr lang="en-US" altLang="el-GR" sz="1800" i="1" dirty="0">
                            <a:solidFill>
                              <a:srgbClr val="215FC3"/>
                            </a:solidFill>
                            <a:latin typeface="Cambria Math" panose="02040503050406030204" pitchFamily="18" charset="0"/>
                            <a:cs typeface="Cambria Math" panose="02040503050406030204" charset="0"/>
                          </a:rPr>
                        </m:ctrlPr>
                      </m:naryPr>
                      <m:sub>
                        <m:r>
                          <a:rPr lang="en-US" altLang="el-GR" sz="1800" i="1" dirty="0">
                            <a:solidFill>
                              <a:srgbClr val="215FC3"/>
                            </a:solidFill>
                            <a:latin typeface="Cambria Math" panose="02040503050406030204" charset="0"/>
                            <a:cs typeface="Cambria Math" panose="02040503050406030204" charset="0"/>
                          </a:rPr>
                          <m:t>𝑠</m:t>
                        </m:r>
                        <m:r>
                          <a:rPr lang="en-US" altLang="el-GR" sz="1800" i="1" dirty="0">
                            <a:solidFill>
                              <a:srgbClr val="215FC3"/>
                            </a:solidFill>
                            <a:latin typeface="Cambria Math" panose="02040503050406030204" charset="0"/>
                            <a:cs typeface="Cambria Math" panose="02040503050406030204" charset="0"/>
                          </a:rPr>
                          <m:t>′</m:t>
                        </m:r>
                      </m:sub>
                      <m:sup/>
                      <m:e>
                        <m:r>
                          <a:rPr lang="el-GR" sz="1800" dirty="0">
                            <a:solidFill>
                              <a:srgbClr val="215FC3"/>
                            </a:solidFill>
                            <a:latin typeface="Cambria Math" panose="02040503050406030204" charset="0"/>
                            <a:sym typeface="+mn-ea"/>
                          </a:rPr>
                          <m:t>𝑝</m:t>
                        </m:r>
                        <m:r>
                          <a:rPr lang="el-GR" sz="1800" baseline="-25000" dirty="0">
                            <a:solidFill>
                              <a:srgbClr val="215FC3"/>
                            </a:solidFill>
                            <a:latin typeface="Cambria Math" panose="02040503050406030204" charset="0"/>
                            <a:sym typeface="+mn-ea"/>
                          </a:rPr>
                          <m:t>𝑠𝑠</m:t>
                        </m:r>
                        <m:r>
                          <a:rPr lang="el-GR" sz="1800" baseline="-25000" dirty="0">
                            <a:solidFill>
                              <a:srgbClr val="215FC3"/>
                            </a:solidFill>
                            <a:latin typeface="Cambria Math" panose="02040503050406030204" charset="0"/>
                            <a:sym typeface="+mn-ea"/>
                          </a:rPr>
                          <m:t>′</m:t>
                        </m:r>
                        <m:r>
                          <a:rPr lang="el-GR" sz="1800" dirty="0">
                            <a:solidFill>
                              <a:srgbClr val="215FC3"/>
                            </a:solidFill>
                            <a:latin typeface="Cambria Math" panose="02040503050406030204" charset="0"/>
                            <a:sym typeface="+mn-ea"/>
                          </a:rPr>
                          <m:t>𝑣</m:t>
                        </m:r>
                        <m:r>
                          <a:rPr lang="el-GR" sz="1800" dirty="0">
                            <a:solidFill>
                              <a:srgbClr val="215FC3"/>
                            </a:solidFill>
                            <a:latin typeface="Cambria Math" panose="02040503050406030204" charset="0"/>
                            <a:sym typeface="+mn-ea"/>
                          </a:rPr>
                          <m:t>(</m:t>
                        </m:r>
                        <m:r>
                          <a:rPr lang="el-GR" sz="1800" dirty="0">
                            <a:solidFill>
                              <a:srgbClr val="215FC3"/>
                            </a:solidFill>
                            <a:latin typeface="Cambria Math" panose="02040503050406030204" charset="0"/>
                            <a:sym typeface="+mn-ea"/>
                          </a:rPr>
                          <m:t>𝑠</m:t>
                        </m:r>
                        <m:r>
                          <a:rPr lang="en-US" altLang="el-GR" sz="1800" dirty="0">
                            <a:solidFill>
                              <a:srgbClr val="215FC3"/>
                            </a:solidFill>
                            <a:latin typeface="Cambria Math" panose="02040503050406030204" charset="0"/>
                            <a:sym typeface="+mn-ea"/>
                          </a:rPr>
                          <m:t>′</m:t>
                        </m:r>
                        <m:r>
                          <a:rPr lang="el-GR" sz="1800" dirty="0">
                            <a:solidFill>
                              <a:srgbClr val="215FC3"/>
                            </a:solidFill>
                            <a:latin typeface="Cambria Math" panose="02040503050406030204" charset="0"/>
                            <a:sym typeface="+mn-ea"/>
                          </a:rPr>
                          <m:t>)</m:t>
                        </m:r>
                      </m:e>
                    </m:nary>
                  </m:oMath>
                </a14:m>
                <a:endParaRPr lang="en-US" sz="1800" dirty="0">
                  <a:solidFill>
                    <a:srgbClr val="215FC3"/>
                  </a:solidFill>
                </a:endParaRPr>
              </a:p>
              <a:p>
                <a:endParaRPr lang="en-US" altLang="zh-CN" sz="2000" dirty="0"/>
              </a:p>
              <a:p>
                <a:r>
                  <a:rPr lang="zh-CN" altLang="en-US" sz="2000" dirty="0"/>
                  <a:t>贝尔曼方程说明，状态值函数𝑣</a:t>
                </a:r>
                <a:r>
                  <a:rPr lang="en-US" altLang="zh-CN" sz="2000" dirty="0"/>
                  <a:t>(𝑠)</a:t>
                </a:r>
                <a:r>
                  <a:rPr lang="zh-CN" altLang="en-US" sz="2000" dirty="0"/>
                  <a:t>可以分为两部分：</a:t>
                </a:r>
              </a:p>
              <a:p>
                <a:pPr lvl="1"/>
                <a:r>
                  <a:rPr lang="en-US" altLang="zh-CN" sz="1800" dirty="0"/>
                  <a:t>(1)  𝑡 </a:t>
                </a:r>
                <a:r>
                  <a:rPr lang="zh-CN" altLang="en-US" sz="1800" dirty="0"/>
                  <a:t>时刻状态获得的即时奖励，</a:t>
                </a:r>
                <a:r>
                  <a:rPr lang="zh-CN" altLang="en-US" sz="1800" dirty="0">
                    <a:solidFill>
                      <a:srgbClr val="215FC3"/>
                    </a:solidFill>
                  </a:rPr>
                  <a:t>𝐸</a:t>
                </a:r>
                <a:r>
                  <a:rPr lang="en-US" altLang="zh-CN" sz="1800" dirty="0">
                    <a:solidFill>
                      <a:srgbClr val="215FC3"/>
                    </a:solidFill>
                  </a:rPr>
                  <a:t>[</a:t>
                </a:r>
                <a:r>
                  <a:rPr lang="en-US" sz="1800" dirty="0">
                    <a:solidFill>
                      <a:srgbClr val="215FC3"/>
                    </a:solidFill>
                  </a:rPr>
                  <a:t>𝑅</a:t>
                </a:r>
                <a:r>
                  <a:rPr lang="en-US" sz="1800" baseline="-25000" dirty="0">
                    <a:solidFill>
                      <a:srgbClr val="215FC3"/>
                    </a:solidFill>
                  </a:rPr>
                  <a:t>𝑡+1 </a:t>
                </a:r>
                <a:r>
                  <a:rPr lang="en-US" altLang="zh-CN" sz="1800" dirty="0">
                    <a:solidFill>
                      <a:srgbClr val="215FC3"/>
                    </a:solidFill>
                  </a:rPr>
                  <a:t>|</a:t>
                </a:r>
                <a:r>
                  <a:rPr lang="en-US" sz="1800" dirty="0">
                    <a:solidFill>
                      <a:srgbClr val="215FC3"/>
                    </a:solidFill>
                  </a:rPr>
                  <a:t> 𝑆</a:t>
                </a:r>
                <a:r>
                  <a:rPr lang="en-US" sz="1800" baseline="-25000" dirty="0">
                    <a:solidFill>
                      <a:srgbClr val="215FC3"/>
                    </a:solidFill>
                  </a:rPr>
                  <a:t>𝑡</a:t>
                </a:r>
                <a:r>
                  <a:rPr lang="en-US" sz="1800" dirty="0">
                    <a:solidFill>
                      <a:srgbClr val="215FC3"/>
                    </a:solidFill>
                  </a:rPr>
                  <a:t> = 𝑠</a:t>
                </a:r>
                <a:r>
                  <a:rPr lang="en-US" altLang="zh-CN" sz="1800" dirty="0">
                    <a:solidFill>
                      <a:srgbClr val="215FC3"/>
                    </a:solidFill>
                  </a:rPr>
                  <a:t>]</a:t>
                </a:r>
                <a:endParaRPr lang="zh-CN" altLang="en-US" sz="1800" dirty="0">
                  <a:solidFill>
                    <a:srgbClr val="215FC3"/>
                  </a:solidFill>
                </a:endParaRPr>
              </a:p>
              <a:p>
                <a:pPr lvl="1"/>
                <a:r>
                  <a:rPr lang="en-US" altLang="zh-CN" sz="1800" dirty="0"/>
                  <a:t>(2) </a:t>
                </a:r>
                <a:r>
                  <a:rPr lang="zh-CN" altLang="en-US" sz="1800" dirty="0"/>
                  <a:t>后续奖励的折现，</a:t>
                </a:r>
                <a:r>
                  <a:rPr lang="zh-CN" altLang="en-US" sz="1800" dirty="0">
                    <a:solidFill>
                      <a:srgbClr val="215FC3"/>
                    </a:solidFill>
                  </a:rPr>
                  <a:t>𝛾𝐸</a:t>
                </a:r>
                <a:r>
                  <a:rPr lang="en-US" altLang="zh-CN" sz="1800" dirty="0">
                    <a:solidFill>
                      <a:srgbClr val="215FC3"/>
                    </a:solidFill>
                  </a:rPr>
                  <a:t>[𝑣(</a:t>
                </a:r>
                <a:r>
                  <a:rPr lang="en-US" sz="1800" dirty="0">
                    <a:solidFill>
                      <a:srgbClr val="215FC3"/>
                    </a:solidFill>
                  </a:rPr>
                  <a:t>𝑆</a:t>
                </a:r>
                <a:r>
                  <a:rPr lang="en-US" sz="1800" baseline="-25000" dirty="0">
                    <a:solidFill>
                      <a:srgbClr val="215FC3"/>
                    </a:solidFill>
                  </a:rPr>
                  <a:t>𝑡+1</a:t>
                </a:r>
                <a:r>
                  <a:rPr lang="en-US" altLang="zh-CN" sz="1800" dirty="0">
                    <a:solidFill>
                      <a:srgbClr val="215FC3"/>
                    </a:solidFill>
                  </a:rPr>
                  <a:t>)|</a:t>
                </a:r>
                <a:r>
                  <a:rPr lang="en-US" sz="1800" dirty="0">
                    <a:solidFill>
                      <a:srgbClr val="215FC3"/>
                    </a:solidFill>
                  </a:rPr>
                  <a:t> 𝑆</a:t>
                </a:r>
                <a:r>
                  <a:rPr lang="en-US" sz="1800" baseline="-25000" dirty="0">
                    <a:solidFill>
                      <a:srgbClr val="215FC3"/>
                    </a:solidFill>
                  </a:rPr>
                  <a:t>𝑡</a:t>
                </a:r>
                <a:r>
                  <a:rPr lang="en-US" altLang="zh-CN" sz="1800" dirty="0">
                    <a:solidFill>
                      <a:srgbClr val="215FC3"/>
                    </a:solidFill>
                  </a:rPr>
                  <a:t> = 𝑠]</a:t>
                </a:r>
                <a:endParaRPr lang="zh-CN" altLang="en-US" sz="1800" dirty="0">
                  <a:solidFill>
                    <a:srgbClr val="215FC3"/>
                  </a:solidFill>
                </a:endParaRPr>
              </a:p>
              <a:p>
                <a:endParaRPr lang="en-US" sz="2000" dirty="0"/>
              </a:p>
            </p:txBody>
          </p:sp>
        </mc:Choice>
        <mc:Fallback xmlns="">
          <p:sp>
            <p:nvSpPr>
              <p:cNvPr id="3" name="Text Placeholder 2"/>
              <p:cNvSpPr>
                <a:spLocks noRot="1" noChangeAspect="1" noMove="1" noResize="1" noEditPoints="1" noAdjustHandles="1" noChangeArrowheads="1" noChangeShapeType="1" noTextEdit="1"/>
              </p:cNvSpPr>
              <p:nvPr>
                <p:ph type="body" sz="quarter" idx="22"/>
              </p:nvPr>
            </p:nvSpPr>
            <p:spPr>
              <a:blipFill rotWithShape="1">
                <a:blip r:embed="rId2"/>
                <a:stretch>
                  <a:fillRect l="-5" t="-2" r="4" b="-40"/>
                </a:stretch>
              </a:blipFill>
            </p:spPr>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贝尔曼方程实际应用</a:t>
            </a:r>
            <a:endParaRPr lang="en-US" dirty="0"/>
          </a:p>
        </p:txBody>
      </p:sp>
      <p:pic>
        <p:nvPicPr>
          <p:cNvPr id="4" name="Picture 3"/>
          <p:cNvPicPr>
            <a:picLocks noChangeAspect="1"/>
          </p:cNvPicPr>
          <p:nvPr/>
        </p:nvPicPr>
        <p:blipFill>
          <a:blip r:embed="rId2"/>
          <a:stretch>
            <a:fillRect/>
          </a:stretch>
        </p:blipFill>
        <p:spPr>
          <a:xfrm>
            <a:off x="802640" y="840740"/>
            <a:ext cx="9437370" cy="2555875"/>
          </a:xfrm>
          <a:prstGeom prst="rect">
            <a:avLst/>
          </a:prstGeom>
        </p:spPr>
      </p:pic>
      <p:pic>
        <p:nvPicPr>
          <p:cNvPr id="5" name="Picture 4"/>
          <p:cNvPicPr>
            <a:picLocks noChangeAspect="1"/>
          </p:cNvPicPr>
          <p:nvPr/>
        </p:nvPicPr>
        <p:blipFill>
          <a:blip r:embed="rId3"/>
          <a:stretch>
            <a:fillRect/>
          </a:stretch>
        </p:blipFill>
        <p:spPr>
          <a:xfrm>
            <a:off x="1826260" y="3836035"/>
            <a:ext cx="2934335" cy="2061210"/>
          </a:xfrm>
          <a:prstGeom prst="rect">
            <a:avLst/>
          </a:prstGeom>
        </p:spPr>
      </p:pic>
      <p:pic>
        <p:nvPicPr>
          <p:cNvPr id="6" name="Picture 5"/>
          <p:cNvPicPr>
            <a:picLocks noChangeAspect="1"/>
          </p:cNvPicPr>
          <p:nvPr/>
        </p:nvPicPr>
        <p:blipFill>
          <a:blip r:embed="rId4"/>
          <a:stretch>
            <a:fillRect/>
          </a:stretch>
        </p:blipFill>
        <p:spPr>
          <a:xfrm>
            <a:off x="6217920" y="4223385"/>
            <a:ext cx="2694305" cy="12871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答案</a:t>
            </a:r>
            <a:endParaRPr lang="en-US" dirty="0"/>
          </a:p>
        </p:txBody>
      </p:sp>
      <p:pic>
        <p:nvPicPr>
          <p:cNvPr id="4" name="Picture 3"/>
          <p:cNvPicPr>
            <a:picLocks noChangeAspect="1"/>
          </p:cNvPicPr>
          <p:nvPr/>
        </p:nvPicPr>
        <p:blipFill>
          <a:blip r:embed="rId2"/>
          <a:stretch>
            <a:fillRect/>
          </a:stretch>
        </p:blipFill>
        <p:spPr>
          <a:xfrm>
            <a:off x="1374775" y="133985"/>
            <a:ext cx="7605395" cy="6187440"/>
          </a:xfrm>
          <a:prstGeom prst="rect">
            <a:avLst/>
          </a:prstGeom>
        </p:spPr>
      </p:pic>
      <p:pic>
        <p:nvPicPr>
          <p:cNvPr id="5" name="Picture 4">
            <a:extLst>
              <a:ext uri="{FF2B5EF4-FFF2-40B4-BE49-F238E27FC236}">
                <a16:creationId xmlns:a16="http://schemas.microsoft.com/office/drawing/2014/main" id="{2794E09B-4111-734A-98E0-FE1158838E3C}"/>
              </a:ext>
            </a:extLst>
          </p:cNvPr>
          <p:cNvPicPr>
            <a:picLocks noChangeAspect="1"/>
          </p:cNvPicPr>
          <p:nvPr/>
        </p:nvPicPr>
        <p:blipFill>
          <a:blip r:embed="rId3"/>
          <a:stretch>
            <a:fillRect/>
          </a:stretch>
        </p:blipFill>
        <p:spPr>
          <a:xfrm>
            <a:off x="8413477" y="1715135"/>
            <a:ext cx="2934335" cy="20612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马尔科夫决策过程</a:t>
            </a:r>
            <a:endParaRPr lang="en-US" dirty="0"/>
          </a:p>
        </p:txBody>
      </p:sp>
      <p:sp>
        <p:nvSpPr>
          <p:cNvPr id="3" name="Text Placeholder 2"/>
          <p:cNvSpPr>
            <a:spLocks noGrp="1"/>
          </p:cNvSpPr>
          <p:nvPr>
            <p:ph type="body" sz="quarter" idx="22"/>
          </p:nvPr>
        </p:nvSpPr>
        <p:spPr>
          <a:xfrm>
            <a:off x="474300" y="1296148"/>
            <a:ext cx="11081266" cy="4766832"/>
          </a:xfrm>
        </p:spPr>
        <p:txBody>
          <a:bodyPr/>
          <a:lstStyle/>
          <a:p>
            <a:r>
              <a:rPr lang="en-US" sz="2000" dirty="0" err="1"/>
              <a:t>强化学习的理论基石</a:t>
            </a:r>
            <a:endParaRPr lang="en-US" sz="2000" dirty="0"/>
          </a:p>
          <a:p>
            <a:pPr lvl="1"/>
            <a:r>
              <a:rPr lang="zh-CN" altLang="en-US" sz="1600" dirty="0"/>
              <a:t>在强化学习过程中，</a:t>
            </a:r>
            <a:r>
              <a:rPr lang="zh-CN" altLang="en-US" sz="1600" b="1" dirty="0"/>
              <a:t>参与者</a:t>
            </a:r>
            <a:r>
              <a:rPr lang="zh-CN" altLang="en-US" sz="1600" dirty="0"/>
              <a:t>不间断地观察具有</a:t>
            </a:r>
            <a:r>
              <a:rPr lang="zh-CN" altLang="en-US" sz="1600" b="1" dirty="0"/>
              <a:t>马尔科夫性的系统环境</a:t>
            </a:r>
            <a:r>
              <a:rPr lang="zh-CN" altLang="en-US" sz="1600" dirty="0"/>
              <a:t>，根据观察到的</a:t>
            </a:r>
            <a:r>
              <a:rPr lang="zh-CN" altLang="en-US" sz="1600" b="1" dirty="0"/>
              <a:t>系统环境状态</a:t>
            </a:r>
            <a:r>
              <a:rPr lang="zh-CN" altLang="en-US" sz="1600" dirty="0"/>
              <a:t>，参与者依据</a:t>
            </a:r>
            <a:r>
              <a:rPr lang="zh-CN" altLang="en-US" sz="1600" b="1" dirty="0"/>
              <a:t>自身的策略</a:t>
            </a:r>
            <a:r>
              <a:rPr lang="zh-CN" altLang="en-US" sz="1600" dirty="0"/>
              <a:t>，从可行的动作集中选择一个动作，系统依据其状态转移概率矩阵转换到</a:t>
            </a:r>
            <a:r>
              <a:rPr lang="zh-CN" altLang="en-US" sz="1600" b="1" dirty="0"/>
              <a:t>新状态</a:t>
            </a:r>
            <a:r>
              <a:rPr lang="zh-CN" altLang="en-US" sz="1600" dirty="0"/>
              <a:t>，并返回相应</a:t>
            </a:r>
            <a:r>
              <a:rPr lang="zh-CN" altLang="en-US" sz="1600" b="1" dirty="0"/>
              <a:t>奖励</a:t>
            </a:r>
            <a:r>
              <a:rPr lang="zh-CN" altLang="en-US" sz="1600" dirty="0"/>
              <a:t>，参与者根据新观察到的系统状态，根据自身的策略重新进行</a:t>
            </a:r>
            <a:r>
              <a:rPr lang="zh-CN" altLang="en-US" sz="1600" b="1" dirty="0"/>
              <a:t>下一步</a:t>
            </a:r>
            <a:r>
              <a:rPr lang="zh-CN" altLang="en-US" sz="1600" dirty="0"/>
              <a:t>的动作。</a:t>
            </a:r>
            <a:endParaRPr lang="zh-CN" altLang="en-US" sz="2000" dirty="0"/>
          </a:p>
          <a:p>
            <a:endParaRPr lang="zh-CN" altLang="en-US" sz="2000" dirty="0"/>
          </a:p>
        </p:txBody>
      </p:sp>
      <p:grpSp>
        <p:nvGrpSpPr>
          <p:cNvPr id="25" name="组合 24"/>
          <p:cNvGrpSpPr/>
          <p:nvPr/>
        </p:nvGrpSpPr>
        <p:grpSpPr>
          <a:xfrm>
            <a:off x="2250440" y="2783205"/>
            <a:ext cx="8076565" cy="3414395"/>
            <a:chOff x="3544" y="4383"/>
            <a:chExt cx="12719" cy="5377"/>
          </a:xfrm>
        </p:grpSpPr>
        <p:grpSp>
          <p:nvGrpSpPr>
            <p:cNvPr id="22" name="组合 21"/>
            <p:cNvGrpSpPr/>
            <p:nvPr/>
          </p:nvGrpSpPr>
          <p:grpSpPr>
            <a:xfrm>
              <a:off x="3544" y="4383"/>
              <a:ext cx="12719" cy="5377"/>
              <a:chOff x="3694" y="4378"/>
              <a:chExt cx="12719" cy="5377"/>
            </a:xfrm>
          </p:grpSpPr>
          <p:sp>
            <p:nvSpPr>
              <p:cNvPr id="5" name="Rounded Rectangle 4"/>
              <p:cNvSpPr/>
              <p:nvPr/>
            </p:nvSpPr>
            <p:spPr>
              <a:xfrm>
                <a:off x="6487" y="5225"/>
                <a:ext cx="6226" cy="3896"/>
              </a:xfrm>
              <a:prstGeom prst="round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马尔科夫性的系统环境</a:t>
                </a:r>
              </a:p>
            </p:txBody>
          </p:sp>
          <p:sp>
            <p:nvSpPr>
              <p:cNvPr id="4" name="Oval 3"/>
              <p:cNvSpPr/>
              <p:nvPr/>
            </p:nvSpPr>
            <p:spPr>
              <a:xfrm>
                <a:off x="8022" y="5297"/>
                <a:ext cx="3155" cy="2052"/>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参与者</a:t>
                </a:r>
              </a:p>
            </p:txBody>
          </p:sp>
          <p:sp>
            <p:nvSpPr>
              <p:cNvPr id="9" name="文本框 8"/>
              <p:cNvSpPr txBox="1"/>
              <p:nvPr/>
            </p:nvSpPr>
            <p:spPr>
              <a:xfrm>
                <a:off x="8249" y="4378"/>
                <a:ext cx="2723" cy="919"/>
              </a:xfrm>
              <a:prstGeom prst="rect">
                <a:avLst/>
              </a:prstGeom>
              <a:noFill/>
              <a:ln w="28575" cmpd="sng">
                <a:solidFill>
                  <a:schemeClr val="accent1">
                    <a:shade val="50000"/>
                  </a:schemeClr>
                </a:solidFill>
                <a:prstDash val="sysDash"/>
              </a:ln>
            </p:spPr>
            <p:txBody>
              <a:bodyPr wrap="square" rtlCol="0">
                <a:spAutoFit/>
              </a:bodyPr>
              <a:lstStyle/>
              <a:p>
                <a:pPr algn="ct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sym typeface="+mn-ea"/>
                  </a:rPr>
                  <a:t>依据自身的策略选择行动</a:t>
                </a:r>
              </a:p>
            </p:txBody>
          </p:sp>
          <p:sp>
            <p:nvSpPr>
              <p:cNvPr id="13" name="文本框 12"/>
              <p:cNvSpPr txBox="1"/>
              <p:nvPr/>
            </p:nvSpPr>
            <p:spPr>
              <a:xfrm>
                <a:off x="3694" y="6724"/>
                <a:ext cx="2793" cy="531"/>
              </a:xfrm>
              <a:prstGeom prst="rect">
                <a:avLst/>
              </a:prstGeom>
              <a:noFill/>
              <a:ln w="28575" cmpd="sng">
                <a:solidFill>
                  <a:schemeClr val="accent1">
                    <a:shade val="50000"/>
                  </a:schemeClr>
                </a:solidFill>
                <a:prstDash val="sysDash"/>
              </a:ln>
            </p:spPr>
            <p:txBody>
              <a:bodyPr wrap="square" rtlCol="0">
                <a:spAutoFit/>
              </a:bodyPr>
              <a:lstStyle/>
              <a:p>
                <a:pPr algn="ct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sym typeface="+mn-ea"/>
                  </a:rPr>
                  <a:t>观测当前状态</a:t>
                </a:r>
              </a:p>
            </p:txBody>
          </p:sp>
          <p:sp>
            <p:nvSpPr>
              <p:cNvPr id="18" name="文本框 17"/>
              <p:cNvSpPr txBox="1"/>
              <p:nvPr/>
            </p:nvSpPr>
            <p:spPr>
              <a:xfrm>
                <a:off x="12713" y="6723"/>
                <a:ext cx="3700" cy="531"/>
              </a:xfrm>
              <a:prstGeom prst="rect">
                <a:avLst/>
              </a:prstGeom>
              <a:noFill/>
              <a:ln w="28575" cmpd="sng">
                <a:solidFill>
                  <a:schemeClr val="accent1">
                    <a:shade val="50000"/>
                  </a:schemeClr>
                </a:solidFill>
                <a:prstDash val="sysDash"/>
              </a:ln>
            </p:spPr>
            <p:txBody>
              <a:bodyPr wrap="square" rtlCol="0">
                <a:spAutoFit/>
              </a:bodyPr>
              <a:lstStyle/>
              <a:p>
                <a:pPr algn="ct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sym typeface="+mn-ea"/>
                  </a:rPr>
                  <a:t>行动作用于环境</a:t>
                </a:r>
              </a:p>
            </p:txBody>
          </p:sp>
          <p:sp>
            <p:nvSpPr>
              <p:cNvPr id="19" name="文本框 18"/>
              <p:cNvSpPr txBox="1"/>
              <p:nvPr/>
            </p:nvSpPr>
            <p:spPr>
              <a:xfrm>
                <a:off x="7750" y="8836"/>
                <a:ext cx="3700" cy="919"/>
              </a:xfrm>
              <a:prstGeom prst="rect">
                <a:avLst/>
              </a:prstGeom>
              <a:noFill/>
              <a:ln w="28575" cmpd="sng">
                <a:solidFill>
                  <a:schemeClr val="accent1">
                    <a:shade val="50000"/>
                  </a:schemeClr>
                </a:solidFill>
                <a:prstDash val="sysDash"/>
              </a:ln>
            </p:spPr>
            <p:txBody>
              <a:bodyPr wrap="square" rtlCol="0">
                <a:spAutoFit/>
              </a:bodyPr>
              <a:lstStyle/>
              <a:p>
                <a:pPr algn="ct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sym typeface="+mn-ea"/>
                  </a:rPr>
                  <a:t>依据状态转移概率矩阵转换到新状态</a:t>
                </a:r>
              </a:p>
            </p:txBody>
          </p:sp>
          <p:sp>
            <p:nvSpPr>
              <p:cNvPr id="20" name="右弧形箭头 19"/>
              <p:cNvSpPr/>
              <p:nvPr/>
            </p:nvSpPr>
            <p:spPr>
              <a:xfrm rot="10620000">
                <a:off x="6821" y="6237"/>
                <a:ext cx="1070" cy="1861"/>
              </a:xfrm>
              <a:prstGeom prst="curvedLef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21" name="右弧形箭头 20"/>
              <p:cNvSpPr/>
              <p:nvPr/>
            </p:nvSpPr>
            <p:spPr>
              <a:xfrm rot="360000">
                <a:off x="11272" y="6330"/>
                <a:ext cx="1070" cy="1861"/>
              </a:xfrm>
              <a:prstGeom prst="curvedLef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sp>
          <p:nvSpPr>
            <p:cNvPr id="23" name="上箭头 22"/>
            <p:cNvSpPr/>
            <p:nvPr/>
          </p:nvSpPr>
          <p:spPr>
            <a:xfrm>
              <a:off x="9205" y="7260"/>
              <a:ext cx="489" cy="582"/>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文本框 23"/>
            <p:cNvSpPr txBox="1"/>
            <p:nvPr/>
          </p:nvSpPr>
          <p:spPr>
            <a:xfrm>
              <a:off x="8029" y="7259"/>
              <a:ext cx="1176" cy="531"/>
            </a:xfrm>
            <a:prstGeom prst="rect">
              <a:avLst/>
            </a:prstGeom>
            <a:noFill/>
            <a:ln w="28575" cmpd="sng">
              <a:solidFill>
                <a:schemeClr val="accent1">
                  <a:shade val="50000"/>
                </a:schemeClr>
              </a:solidFill>
              <a:prstDash val="sysDash"/>
            </a:ln>
          </p:spPr>
          <p:txBody>
            <a:bodyPr wrap="square" rtlCol="0">
              <a:spAutoFit/>
            </a:bodyPr>
            <a:lstStyle/>
            <a:p>
              <a:pPr algn="ct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sym typeface="+mn-ea"/>
                </a:rPr>
                <a:t>奖励</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马尔科夫决策过程的形式化表示</a:t>
            </a:r>
            <a:endParaRPr lang="en-US" dirty="0"/>
          </a:p>
        </p:txBody>
      </p:sp>
      <p:sp>
        <p:nvSpPr>
          <p:cNvPr id="3" name="Text Placeholder 2"/>
          <p:cNvSpPr>
            <a:spLocks noGrp="1"/>
          </p:cNvSpPr>
          <p:nvPr>
            <p:ph type="body" sz="quarter" idx="22"/>
          </p:nvPr>
        </p:nvSpPr>
        <p:spPr>
          <a:xfrm>
            <a:off x="474345" y="1125855"/>
            <a:ext cx="11288395" cy="4766945"/>
          </a:xfrm>
        </p:spPr>
        <p:txBody>
          <a:bodyPr/>
          <a:lstStyle/>
          <a:p>
            <a:r>
              <a:rPr lang="zh-CN" altLang="en-US" sz="2000" dirty="0"/>
              <a:t>参与者根据观察到的环境</a:t>
            </a:r>
            <a:r>
              <a:rPr lang="zh-CN" altLang="en-US" sz="2000" b="1" dirty="0"/>
              <a:t>状态 𝑆</a:t>
            </a:r>
            <a:r>
              <a:rPr lang="zh-CN" altLang="en-US" sz="2000" b="1" baseline="-25000" dirty="0"/>
              <a:t>𝑡</a:t>
            </a:r>
            <a:r>
              <a:rPr lang="zh-CN" altLang="en-US" sz="2000" dirty="0"/>
              <a:t> ∈ 𝑆，从可行的动作集 𝐴 中选择一个</a:t>
            </a:r>
            <a:r>
              <a:rPr lang="zh-CN" altLang="en-US" sz="2000" b="1" dirty="0"/>
              <a:t>动作 𝐴</a:t>
            </a:r>
            <a:r>
              <a:rPr lang="zh-CN" altLang="en-US" sz="2000" b="1" baseline="-25000" dirty="0"/>
              <a:t>𝑡</a:t>
            </a:r>
            <a:r>
              <a:rPr lang="zh-CN" altLang="en-US" sz="2000" b="1" dirty="0"/>
              <a:t> </a:t>
            </a:r>
            <a:r>
              <a:rPr lang="zh-CN" altLang="en-US" sz="2000" dirty="0"/>
              <a:t>作出</a:t>
            </a:r>
            <a:r>
              <a:rPr lang="zh-CN" altLang="en-US" sz="2000" b="1" dirty="0"/>
              <a:t>决策</a:t>
            </a:r>
            <a:endParaRPr lang="en-US" altLang="zh-CN" sz="2000" b="1" dirty="0"/>
          </a:p>
          <a:p>
            <a:r>
              <a:rPr lang="zh-CN" altLang="en-US" sz="2000" dirty="0"/>
              <a:t>系统根据其状态</a:t>
            </a:r>
            <a:r>
              <a:rPr lang="zh-CN" altLang="en-US" sz="2000" b="1" dirty="0"/>
              <a:t>转移概率矩阵 </a:t>
            </a:r>
            <a:r>
              <a:rPr lang="en-US" sz="2000" b="1" dirty="0"/>
              <a:t>P </a:t>
            </a:r>
            <a:r>
              <a:rPr lang="zh-CN" altLang="en-US" sz="2000" dirty="0"/>
              <a:t>转移到</a:t>
            </a:r>
            <a:r>
              <a:rPr lang="zh-CN" altLang="en-US" sz="2000" b="1" dirty="0"/>
              <a:t>新状态 𝑆</a:t>
            </a:r>
            <a:r>
              <a:rPr lang="zh-CN" altLang="en-US" sz="2000" b="1" baseline="-25000" dirty="0"/>
              <a:t>𝑡</a:t>
            </a:r>
            <a:r>
              <a:rPr lang="en-US" altLang="zh-CN" sz="2000" b="1" baseline="-25000" dirty="0"/>
              <a:t>+1</a:t>
            </a:r>
            <a:r>
              <a:rPr lang="zh-CN" altLang="en-US" sz="2000" dirty="0"/>
              <a:t>，并针对参与者的行动 𝐴</a:t>
            </a:r>
            <a:r>
              <a:rPr lang="zh-CN" altLang="en-US" sz="2000" baseline="-25000" dirty="0"/>
              <a:t>𝑡 </a:t>
            </a:r>
            <a:r>
              <a:rPr lang="zh-CN" altLang="en-US" sz="2000" dirty="0"/>
              <a:t>给出相应的</a:t>
            </a:r>
            <a:r>
              <a:rPr lang="zh-CN" altLang="en-US" sz="2000" b="1" dirty="0"/>
              <a:t>奖励 </a:t>
            </a:r>
            <a:r>
              <a:rPr lang="en-US" altLang="zh-CN" sz="2000" b="1" dirty="0"/>
              <a:t>R</a:t>
            </a:r>
            <a:r>
              <a:rPr lang="zh-CN" altLang="en-US" sz="2000" b="1" baseline="-25000" dirty="0"/>
              <a:t>𝑡</a:t>
            </a:r>
            <a:r>
              <a:rPr lang="en-US" altLang="zh-CN" sz="2000" b="1" baseline="-25000" dirty="0"/>
              <a:t>+1</a:t>
            </a:r>
          </a:p>
          <a:p>
            <a:r>
              <a:rPr lang="zh-CN" altLang="en-US" sz="2000" dirty="0"/>
              <a:t>参与者根据新观察到的状态 𝑆</a:t>
            </a:r>
            <a:r>
              <a:rPr lang="zh-CN" altLang="en-US" sz="2000" baseline="-25000" dirty="0"/>
              <a:t>𝑡</a:t>
            </a:r>
            <a:r>
              <a:rPr lang="en-US" altLang="zh-CN" sz="2000" baseline="-25000" dirty="0"/>
              <a:t>+1 </a:t>
            </a:r>
            <a:r>
              <a:rPr lang="zh-CN" altLang="en-US" sz="2000" dirty="0"/>
              <a:t>重新进行下一步的动作 𝐴</a:t>
            </a:r>
            <a:r>
              <a:rPr lang="zh-CN" altLang="en-US" sz="2000" baseline="-25000" dirty="0"/>
              <a:t>𝑡</a:t>
            </a:r>
            <a:r>
              <a:rPr lang="en-US" altLang="zh-CN" sz="2000" baseline="-25000" dirty="0"/>
              <a:t>+1</a:t>
            </a:r>
          </a:p>
          <a:p>
            <a:endParaRPr lang="en-US" sz="2000" baseline="-25000" dirty="0"/>
          </a:p>
          <a:p>
            <a:endParaRPr lang="en-US" sz="2000" baseline="-25000" dirty="0"/>
          </a:p>
          <a:p>
            <a:endParaRPr lang="en-US" sz="2000" baseline="-25000" dirty="0"/>
          </a:p>
          <a:p>
            <a:endParaRPr lang="en-US" sz="2000" baseline="-25000" dirty="0"/>
          </a:p>
          <a:p>
            <a:endParaRPr lang="en-US" sz="2000" baseline="-25000" dirty="0"/>
          </a:p>
          <a:p>
            <a:pPr marL="0" indent="0">
              <a:buNone/>
            </a:pPr>
            <a:endParaRPr lang="en-US" sz="2000" baseline="-25000" dirty="0"/>
          </a:p>
          <a:p>
            <a:endParaRPr lang="en-US" altLang="zh-CN" sz="2000" dirty="0"/>
          </a:p>
          <a:p>
            <a:r>
              <a:rPr lang="zh-CN" altLang="en-US" sz="2000" dirty="0"/>
              <a:t>强化学习过程是解决序贯决策问题，可由马尔科夫决策过程</a:t>
            </a:r>
            <a:r>
              <a:rPr lang="zh-CN" altLang="en-US" sz="2000" b="1" dirty="0"/>
              <a:t>完全刻画</a:t>
            </a:r>
            <a:endParaRPr lang="en-US" altLang="zh-CN" sz="2000" dirty="0"/>
          </a:p>
          <a:p>
            <a:r>
              <a:rPr lang="zh-CN" altLang="en-US" sz="2000" dirty="0"/>
              <a:t>马尔科夫决策过程的历史记录是由一系列的状态、行动和奖励所组成的</a:t>
            </a:r>
            <a:r>
              <a:rPr lang="zh-CN" altLang="en-US" sz="2000" b="1" dirty="0">
                <a:solidFill>
                  <a:srgbClr val="215FC3"/>
                </a:solidFill>
              </a:rPr>
              <a:t>时间序列</a:t>
            </a:r>
            <a:r>
              <a:rPr lang="zh-CN" altLang="en-US" sz="2000" dirty="0"/>
              <a:t>：</a:t>
            </a:r>
          </a:p>
          <a:p>
            <a:endParaRPr lang="en-US" sz="2000" dirty="0"/>
          </a:p>
        </p:txBody>
      </p:sp>
      <p:pic>
        <p:nvPicPr>
          <p:cNvPr id="4" name="Picture 3"/>
          <p:cNvPicPr>
            <a:picLocks noChangeAspect="1"/>
          </p:cNvPicPr>
          <p:nvPr/>
        </p:nvPicPr>
        <p:blipFill>
          <a:blip r:embed="rId2"/>
          <a:stretch>
            <a:fillRect/>
          </a:stretch>
        </p:blipFill>
        <p:spPr>
          <a:xfrm>
            <a:off x="1278219" y="2653068"/>
            <a:ext cx="3015147" cy="1818724"/>
          </a:xfrm>
          <a:prstGeom prst="rect">
            <a:avLst/>
          </a:prstGeom>
        </p:spPr>
      </p:pic>
      <p:pic>
        <p:nvPicPr>
          <p:cNvPr id="5" name="Picture 4"/>
          <p:cNvPicPr>
            <a:picLocks noChangeAspect="1"/>
          </p:cNvPicPr>
          <p:nvPr/>
        </p:nvPicPr>
        <p:blipFill rotWithShape="1">
          <a:blip r:embed="rId3"/>
          <a:srcRect t="23237"/>
          <a:stretch>
            <a:fillRect/>
          </a:stretch>
        </p:blipFill>
        <p:spPr>
          <a:xfrm>
            <a:off x="1237426" y="6012282"/>
            <a:ext cx="3838424" cy="56562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马尔科夫决策过程的形式化表示</a:t>
            </a:r>
            <a:endParaRPr lang="en-US" dirty="0"/>
          </a:p>
          <a:p>
            <a:endParaRPr lang="en-US" dirty="0"/>
          </a:p>
        </p:txBody>
      </p:sp>
      <p:sp>
        <p:nvSpPr>
          <p:cNvPr id="3" name="Text Placeholder 2"/>
          <p:cNvSpPr>
            <a:spLocks noGrp="1"/>
          </p:cNvSpPr>
          <p:nvPr>
            <p:ph type="body" sz="quarter" idx="22"/>
          </p:nvPr>
        </p:nvSpPr>
        <p:spPr/>
        <p:txBody>
          <a:bodyPr/>
          <a:lstStyle/>
          <a:p>
            <a:r>
              <a:rPr lang="zh-CN" altLang="en-US" sz="2000" dirty="0"/>
              <a:t>马尔科夫奖励过程可以由一个四元组</a:t>
            </a:r>
            <a:r>
              <a:rPr lang="en-US" altLang="zh-CN" sz="2000" dirty="0"/>
              <a:t>(𝑆,</a:t>
            </a:r>
            <a:r>
              <a:rPr lang="en-US" sz="2000" dirty="0"/>
              <a:t>P,𝑅, 𝛾)</a:t>
            </a:r>
            <a:r>
              <a:rPr lang="zh-CN" altLang="en-US" sz="2000" dirty="0"/>
              <a:t>表示，马尔科夫决策过程就是在马尔科夫</a:t>
            </a:r>
          </a:p>
          <a:p>
            <a:pPr marL="0" indent="0">
              <a:buNone/>
            </a:pPr>
            <a:r>
              <a:rPr lang="zh-CN" altLang="en-US" sz="2000" dirty="0"/>
              <a:t>奖励过程中加入一组</a:t>
            </a:r>
            <a:r>
              <a:rPr lang="zh-CN" altLang="en-US" sz="2000" dirty="0">
                <a:solidFill>
                  <a:srgbClr val="215FC3"/>
                </a:solidFill>
              </a:rPr>
              <a:t>有限的行动集</a:t>
            </a:r>
            <a:r>
              <a:rPr lang="en-US" altLang="zh-CN" sz="2000" b="1" dirty="0">
                <a:solidFill>
                  <a:srgbClr val="215FC3"/>
                </a:solidFill>
              </a:rPr>
              <a:t>(</a:t>
            </a:r>
            <a:r>
              <a:rPr lang="zh-CN" altLang="en-US" sz="2000" b="1" dirty="0">
                <a:solidFill>
                  <a:srgbClr val="215FC3"/>
                </a:solidFill>
              </a:rPr>
              <a:t>行为集合</a:t>
            </a:r>
            <a:r>
              <a:rPr lang="en-US" sz="2000" b="1" dirty="0">
                <a:solidFill>
                  <a:srgbClr val="215FC3"/>
                </a:solidFill>
              </a:rPr>
              <a:t>A)</a:t>
            </a:r>
            <a:endParaRPr lang="en-US" altLang="zh-CN" sz="2000" dirty="0">
              <a:solidFill>
                <a:srgbClr val="215FC3"/>
              </a:solidFill>
            </a:endParaRPr>
          </a:p>
          <a:p>
            <a:r>
              <a:rPr lang="zh-CN" altLang="en-US" sz="2000" dirty="0"/>
              <a:t>马尔科夫决策过程可以由一个</a:t>
            </a:r>
            <a:r>
              <a:rPr lang="zh-CN" altLang="en-US" sz="2000" b="1" dirty="0">
                <a:solidFill>
                  <a:srgbClr val="215FC3"/>
                </a:solidFill>
              </a:rPr>
              <a:t>五元组</a:t>
            </a:r>
            <a:r>
              <a:rPr lang="en-US" altLang="zh-CN" sz="2000" b="1" dirty="0">
                <a:solidFill>
                  <a:srgbClr val="215FC3"/>
                </a:solidFill>
              </a:rPr>
              <a:t>(𝑆, 𝐴,</a:t>
            </a:r>
            <a:r>
              <a:rPr lang="en-US" sz="2000" b="1" dirty="0">
                <a:solidFill>
                  <a:srgbClr val="215FC3"/>
                </a:solidFill>
              </a:rPr>
              <a:t>P,𝑅, 𝛾) </a:t>
            </a:r>
            <a:r>
              <a:rPr lang="zh-CN" altLang="en-US" sz="2000" dirty="0"/>
              <a:t>表示：</a:t>
            </a:r>
          </a:p>
          <a:p>
            <a:pPr lvl="1"/>
            <a:r>
              <a:rPr lang="en-US" altLang="zh-CN" sz="1800" dirty="0"/>
              <a:t>(1) 𝑆</a:t>
            </a:r>
            <a:r>
              <a:rPr lang="zh-CN" altLang="en-US" sz="1800" dirty="0"/>
              <a:t>，是一组有限的状态集合，𝑆 </a:t>
            </a:r>
            <a:r>
              <a:rPr lang="en-US" altLang="zh-CN" sz="1800" dirty="0"/>
              <a:t>= {𝑠</a:t>
            </a:r>
            <a:r>
              <a:rPr lang="en-US" altLang="zh-CN" sz="1800" baseline="-25000" dirty="0"/>
              <a:t>1</a:t>
            </a:r>
            <a:r>
              <a:rPr lang="en-US" altLang="zh-CN" sz="1800" dirty="0"/>
              <a:t>, 𝑠</a:t>
            </a:r>
            <a:r>
              <a:rPr lang="en-US" altLang="zh-CN" sz="1800" baseline="-25000" dirty="0"/>
              <a:t>2</a:t>
            </a:r>
            <a:r>
              <a:rPr lang="en-US" altLang="zh-CN" sz="1800" dirty="0"/>
              <a:t>, . . . }</a:t>
            </a:r>
          </a:p>
          <a:p>
            <a:pPr lvl="1"/>
            <a:r>
              <a:rPr lang="en-US" altLang="zh-CN" sz="1800" dirty="0"/>
              <a:t>(2) 𝐴</a:t>
            </a:r>
            <a:r>
              <a:rPr lang="zh-CN" altLang="en-US" sz="1800" dirty="0"/>
              <a:t>，是一组有限的行动集合，𝐴 </a:t>
            </a:r>
            <a:r>
              <a:rPr lang="en-US" altLang="zh-CN" sz="1800" dirty="0"/>
              <a:t>= {𝑎</a:t>
            </a:r>
            <a:r>
              <a:rPr lang="en-US" altLang="zh-CN" sz="1800" baseline="-25000" dirty="0"/>
              <a:t>1</a:t>
            </a:r>
            <a:r>
              <a:rPr lang="en-US" altLang="zh-CN" sz="1800" dirty="0"/>
              <a:t>, 𝑎</a:t>
            </a:r>
            <a:r>
              <a:rPr lang="en-US" altLang="zh-CN" sz="1800" baseline="-25000" dirty="0"/>
              <a:t>2</a:t>
            </a:r>
            <a:r>
              <a:rPr lang="en-US" altLang="zh-CN" sz="1800" dirty="0"/>
              <a:t>, . . . }</a:t>
            </a:r>
          </a:p>
          <a:p>
            <a:pPr lvl="1"/>
            <a:r>
              <a:rPr lang="en-US" altLang="zh-CN" sz="1800" dirty="0"/>
              <a:t>(3) </a:t>
            </a:r>
            <a:r>
              <a:rPr lang="en-US" sz="1800" dirty="0"/>
              <a:t>P，</a:t>
            </a:r>
            <a:r>
              <a:rPr lang="zh-CN" altLang="en-US" sz="1800" dirty="0"/>
              <a:t>是状态转移概率矩阵，𝑝</a:t>
            </a:r>
            <a:r>
              <a:rPr lang="zh-CN" altLang="en-US" sz="1800" baseline="30000" dirty="0"/>
              <a:t>𝑎</a:t>
            </a:r>
            <a:r>
              <a:rPr lang="zh-CN" altLang="en-US" sz="1800" baseline="-25000" dirty="0"/>
              <a:t>𝑠𝑠</a:t>
            </a:r>
            <a:r>
              <a:rPr lang="en-US" altLang="zh-CN" sz="1800" baseline="-25000" dirty="0"/>
              <a:t>′ </a:t>
            </a:r>
            <a:r>
              <a:rPr lang="en-US" altLang="zh-CN" sz="1800" dirty="0"/>
              <a:t>= 𝑃{𝑆</a:t>
            </a:r>
            <a:r>
              <a:rPr lang="en-US" altLang="zh-CN" sz="1800" baseline="-25000" dirty="0"/>
              <a:t>𝑡+1</a:t>
            </a:r>
            <a:r>
              <a:rPr lang="en-US" altLang="zh-CN" sz="1800" dirty="0"/>
              <a:t> = 𝑠′| 𝑆</a:t>
            </a:r>
            <a:r>
              <a:rPr lang="en-US" altLang="zh-CN" sz="1800" baseline="-25000" dirty="0"/>
              <a:t>𝑡</a:t>
            </a:r>
            <a:r>
              <a:rPr lang="en-US" altLang="zh-CN" sz="1800" dirty="0"/>
              <a:t> = 𝑠,𝐴</a:t>
            </a:r>
            <a:r>
              <a:rPr lang="en-US" altLang="zh-CN" sz="1800" baseline="-25000" dirty="0"/>
              <a:t>𝑡</a:t>
            </a:r>
            <a:r>
              <a:rPr lang="en-US" altLang="zh-CN" sz="1800" dirty="0"/>
              <a:t> = 𝑎}</a:t>
            </a:r>
          </a:p>
          <a:p>
            <a:pPr lvl="1"/>
            <a:r>
              <a:rPr lang="en-US" altLang="zh-CN" sz="1800" dirty="0"/>
              <a:t>(4) 𝑅</a:t>
            </a:r>
            <a:r>
              <a:rPr lang="zh-CN" altLang="en-US" sz="1800" dirty="0"/>
              <a:t>，是奖励函数，𝑅</a:t>
            </a:r>
            <a:r>
              <a:rPr lang="zh-CN" altLang="en-US" sz="1800" baseline="30000" dirty="0"/>
              <a:t>𝑎</a:t>
            </a:r>
            <a:r>
              <a:rPr lang="zh-CN" altLang="en-US" sz="1800" baseline="-25000" dirty="0"/>
              <a:t>𝑠</a:t>
            </a:r>
            <a:r>
              <a:rPr lang="zh-CN" altLang="en-US" sz="1800" dirty="0"/>
              <a:t> </a:t>
            </a:r>
            <a:r>
              <a:rPr lang="en-US" altLang="zh-CN" sz="1800" dirty="0"/>
              <a:t>= 𝐸[𝑅</a:t>
            </a:r>
            <a:r>
              <a:rPr lang="en-US" altLang="zh-CN" sz="1800" baseline="-25000" dirty="0"/>
              <a:t>𝑡+1</a:t>
            </a:r>
            <a:r>
              <a:rPr lang="en-US" altLang="zh-CN" sz="1800" dirty="0"/>
              <a:t>| 𝑆</a:t>
            </a:r>
            <a:r>
              <a:rPr lang="en-US" altLang="zh-CN" sz="1800" baseline="-25000" dirty="0"/>
              <a:t>𝑡</a:t>
            </a:r>
            <a:r>
              <a:rPr lang="en-US" altLang="zh-CN" sz="1800" dirty="0"/>
              <a:t> = 𝑠, 𝐴</a:t>
            </a:r>
            <a:r>
              <a:rPr lang="en-US" altLang="zh-CN" sz="1800" baseline="-25000" dirty="0"/>
              <a:t>𝑡</a:t>
            </a:r>
            <a:r>
              <a:rPr lang="en-US" altLang="zh-CN" sz="1800" dirty="0"/>
              <a:t> = 𝑎]</a:t>
            </a:r>
          </a:p>
          <a:p>
            <a:pPr lvl="1"/>
            <a:r>
              <a:rPr lang="en-US" altLang="zh-CN" sz="1800" dirty="0"/>
              <a:t>(5) 𝛾</a:t>
            </a:r>
            <a:r>
              <a:rPr lang="zh-CN" altLang="en-US" sz="1800" dirty="0"/>
              <a:t>，是折现因子，𝛾 ∈ </a:t>
            </a:r>
            <a:r>
              <a:rPr lang="en-US" altLang="zh-CN" sz="1800" dirty="0"/>
              <a:t>[0, 1]</a:t>
            </a:r>
          </a:p>
          <a:p>
            <a:endParaRPr lang="en-US" altLang="zh-CN" sz="2000" dirty="0"/>
          </a:p>
          <a:p>
            <a:r>
              <a:rPr lang="zh-CN" altLang="en-US" sz="2000" dirty="0"/>
              <a:t>看起来很类似马尔科夫奖励过程，但这里的</a:t>
            </a:r>
            <a:r>
              <a:rPr lang="en-US" sz="2000" b="1" dirty="0"/>
              <a:t>P</a:t>
            </a:r>
            <a:r>
              <a:rPr lang="zh-CN" altLang="en-US" sz="2000" b="1" dirty="0"/>
              <a:t>和</a:t>
            </a:r>
            <a:r>
              <a:rPr lang="en-US" sz="2000" b="1" dirty="0"/>
              <a:t>R</a:t>
            </a:r>
            <a:r>
              <a:rPr lang="zh-CN" altLang="en-US" sz="2000" dirty="0"/>
              <a:t>都与具体的</a:t>
            </a:r>
            <a:r>
              <a:rPr lang="zh-CN" altLang="en-US" sz="2000" b="1" dirty="0"/>
              <a:t>行为</a:t>
            </a:r>
            <a:r>
              <a:rPr lang="en-US" altLang="zh-CN" sz="2000" b="1" dirty="0"/>
              <a:t>a</a:t>
            </a:r>
            <a:r>
              <a:rPr lang="zh-CN" altLang="en-US" sz="2000" dirty="0"/>
              <a:t>对应，而不像马尔科夫奖励过程那样仅对应于</a:t>
            </a:r>
            <a:r>
              <a:rPr lang="zh-CN" altLang="en-US" sz="2000" b="1" dirty="0"/>
              <a:t>某个状态</a:t>
            </a:r>
            <a:r>
              <a:rPr lang="zh-CN" altLang="en-US" sz="2000" dirty="0"/>
              <a:t>，</a:t>
            </a:r>
            <a:r>
              <a:rPr lang="en-US" sz="2000" dirty="0"/>
              <a:t>A</a:t>
            </a:r>
            <a:r>
              <a:rPr lang="zh-CN" altLang="en-US" sz="2000" dirty="0"/>
              <a:t>表示的是有限的行为的</a:t>
            </a:r>
            <a:r>
              <a:rPr lang="zh-CN" altLang="en-US" sz="2000" b="1" dirty="0"/>
              <a:t>集合</a:t>
            </a:r>
            <a:r>
              <a:rPr lang="zh-CN" altLang="en-US" sz="2000" dirty="0"/>
              <a:t>。</a:t>
            </a:r>
            <a:endParaRPr lang="en-US" altLang="zh-CN" sz="2000" dirty="0"/>
          </a:p>
          <a:p>
            <a:pPr marL="457200" lvl="1" indent="0">
              <a:buNone/>
            </a:pPr>
            <a:endParaRPr lang="en-US" altLang="zh-CN"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a:t>策略和值函数</a:t>
            </a:r>
          </a:p>
          <a:p>
            <a:endParaRPr lang="en-US" dirty="0"/>
          </a:p>
        </p:txBody>
      </p:sp>
      <p:sp>
        <p:nvSpPr>
          <p:cNvPr id="3" name="Text Placeholder 2"/>
          <p:cNvSpPr>
            <a:spLocks noGrp="1"/>
          </p:cNvSpPr>
          <p:nvPr>
            <p:ph type="body" sz="quarter" idx="22"/>
          </p:nvPr>
        </p:nvSpPr>
        <p:spPr/>
        <p:txBody>
          <a:bodyPr/>
          <a:lstStyle/>
          <a:p>
            <a:r>
              <a:rPr lang="en-US" sz="2000" b="1" dirty="0" err="1"/>
              <a:t>策略</a:t>
            </a:r>
            <a:r>
              <a:rPr lang="zh-CN" altLang="en-US" sz="2000" dirty="0"/>
              <a:t>：</a:t>
            </a:r>
            <a:endParaRPr lang="en-US" altLang="zh-CN" sz="2000" dirty="0"/>
          </a:p>
          <a:p>
            <a:pPr lvl="1"/>
            <a:r>
              <a:rPr lang="zh-CN" altLang="en-US" sz="1800" b="1" dirty="0"/>
              <a:t>参与者</a:t>
            </a:r>
            <a:r>
              <a:rPr lang="zh-CN" altLang="en-US" sz="1800" dirty="0"/>
              <a:t>观察</a:t>
            </a:r>
            <a:r>
              <a:rPr lang="zh-CN" altLang="en-US" sz="1800" b="1" dirty="0"/>
              <a:t>环境</a:t>
            </a:r>
            <a:r>
              <a:rPr lang="zh-CN" altLang="en-US" sz="1800" dirty="0"/>
              <a:t>后产生的</a:t>
            </a:r>
            <a:r>
              <a:rPr lang="zh-CN" altLang="en-US" sz="1800" b="1" dirty="0"/>
              <a:t>行动</a:t>
            </a:r>
            <a:r>
              <a:rPr lang="zh-CN" altLang="en-US" sz="1800" dirty="0"/>
              <a:t>方案，马尔科夫决策过程采取的是</a:t>
            </a:r>
            <a:r>
              <a:rPr lang="zh-CN" altLang="en-US" sz="1800" b="1" dirty="0">
                <a:solidFill>
                  <a:srgbClr val="215FC3"/>
                </a:solidFill>
              </a:rPr>
              <a:t>随机性</a:t>
            </a:r>
            <a:r>
              <a:rPr lang="zh-CN" altLang="en-US" sz="1800" dirty="0"/>
              <a:t>策略</a:t>
            </a:r>
          </a:p>
          <a:p>
            <a:pPr lvl="1"/>
            <a:r>
              <a:rPr lang="zh-CN" altLang="en-US" sz="1800" dirty="0"/>
              <a:t>参与者采取不同行动的概率，即给定一个状态𝑠，参与者采取行动 𝑎 的概率为</a:t>
            </a:r>
            <a:r>
              <a:rPr lang="en-US" altLang="zh-CN" sz="1800" dirty="0"/>
              <a:t>:</a:t>
            </a:r>
          </a:p>
          <a:p>
            <a:pPr lvl="1"/>
            <a:r>
              <a:rPr lang="zh-CN" altLang="en-US" sz="1800" dirty="0"/>
              <a:t> </a:t>
            </a:r>
            <a:r>
              <a:rPr lang="en-US" sz="1800" b="1" dirty="0">
                <a:solidFill>
                  <a:srgbClr val="215FC3"/>
                </a:solidFill>
              </a:rPr>
              <a:t>𝜋(𝑎|𝑠) = 𝑃{𝐴</a:t>
            </a:r>
            <a:r>
              <a:rPr lang="en-US" sz="1800" b="1" baseline="-25000" dirty="0">
                <a:solidFill>
                  <a:srgbClr val="215FC3"/>
                </a:solidFill>
              </a:rPr>
              <a:t>𝑡</a:t>
            </a:r>
            <a:r>
              <a:rPr lang="en-US" sz="1800" b="1" dirty="0">
                <a:solidFill>
                  <a:srgbClr val="215FC3"/>
                </a:solidFill>
              </a:rPr>
              <a:t> = 𝑎|𝑆</a:t>
            </a:r>
            <a:r>
              <a:rPr lang="en-US" sz="1800" b="1" baseline="-25000" dirty="0">
                <a:solidFill>
                  <a:srgbClr val="215FC3"/>
                </a:solidFill>
              </a:rPr>
              <a:t>𝑡 </a:t>
            </a:r>
            <a:r>
              <a:rPr lang="en-US" sz="1800" b="1" dirty="0">
                <a:solidFill>
                  <a:srgbClr val="215FC3"/>
                </a:solidFill>
              </a:rPr>
              <a:t>= 𝑠}</a:t>
            </a:r>
          </a:p>
          <a:p>
            <a:pPr lvl="1"/>
            <a:endParaRPr lang="en-US" sz="1800" b="1" dirty="0">
              <a:solidFill>
                <a:srgbClr val="215FC3"/>
              </a:solidFill>
            </a:endParaRPr>
          </a:p>
          <a:p>
            <a:r>
              <a:rPr lang="zh-CN" altLang="en-US" sz="2000" b="1" dirty="0"/>
              <a:t>值函数</a:t>
            </a:r>
            <a:r>
              <a:rPr lang="zh-CN" altLang="en-US" sz="2000" dirty="0"/>
              <a:t>：</a:t>
            </a:r>
            <a:endParaRPr lang="en-US" altLang="zh-CN" sz="2000" dirty="0"/>
          </a:p>
          <a:p>
            <a:pPr lvl="1"/>
            <a:r>
              <a:rPr lang="zh-CN" altLang="en-US" sz="1800" dirty="0"/>
              <a:t>针对状态或行动的</a:t>
            </a:r>
            <a:r>
              <a:rPr lang="zh-CN" altLang="en-US" sz="1800" b="1" dirty="0">
                <a:solidFill>
                  <a:srgbClr val="215FC3"/>
                </a:solidFill>
              </a:rPr>
              <a:t>评价函数值函数</a:t>
            </a:r>
            <a:r>
              <a:rPr lang="zh-CN" altLang="en-US" sz="1800" dirty="0"/>
              <a:t>，包括状态值函数和状态</a:t>
            </a:r>
            <a:r>
              <a:rPr lang="en-US" altLang="zh-CN" sz="1800" dirty="0"/>
              <a:t>-</a:t>
            </a:r>
            <a:r>
              <a:rPr lang="zh-CN" altLang="en-US" sz="1800" dirty="0"/>
              <a:t>行动值函数。</a:t>
            </a:r>
            <a:endParaRPr lang="en-US" altLang="zh-CN" sz="1800" dirty="0"/>
          </a:p>
          <a:p>
            <a:pPr lvl="1"/>
            <a:r>
              <a:rPr lang="zh-CN" altLang="en-US" sz="1800" dirty="0"/>
              <a:t>采用策略𝜋，状态𝑠获得的期望回报：</a:t>
            </a:r>
            <a:endParaRPr lang="en-US" altLang="zh-CN" sz="1800" dirty="0"/>
          </a:p>
          <a:p>
            <a:pPr lvl="1"/>
            <a:r>
              <a:rPr lang="zh-CN" altLang="en-US" sz="1800" b="1" dirty="0">
                <a:solidFill>
                  <a:srgbClr val="215FC3"/>
                </a:solidFill>
              </a:rPr>
              <a:t>𝑣</a:t>
            </a:r>
            <a:r>
              <a:rPr lang="zh-CN" altLang="en-US" sz="1800" b="1" baseline="-25000" dirty="0">
                <a:solidFill>
                  <a:srgbClr val="215FC3"/>
                </a:solidFill>
              </a:rPr>
              <a:t>𝜋</a:t>
            </a:r>
            <a:r>
              <a:rPr lang="en-US" altLang="zh-CN" sz="1800" b="1" dirty="0">
                <a:solidFill>
                  <a:srgbClr val="215FC3"/>
                </a:solidFill>
              </a:rPr>
              <a:t>(𝑠)=𝐸</a:t>
            </a:r>
            <a:r>
              <a:rPr lang="en-US" altLang="zh-CN" sz="1800" b="1" baseline="-25000" dirty="0">
                <a:solidFill>
                  <a:srgbClr val="215FC3"/>
                </a:solidFill>
              </a:rPr>
              <a:t>𝜋</a:t>
            </a:r>
            <a:r>
              <a:rPr lang="en-US" altLang="zh-CN" sz="1800" b="1" dirty="0">
                <a:solidFill>
                  <a:srgbClr val="215FC3"/>
                </a:solidFill>
              </a:rPr>
              <a:t>[𝐺</a:t>
            </a:r>
            <a:r>
              <a:rPr lang="en-US" altLang="zh-CN" sz="1800" b="1" baseline="-25000" dirty="0">
                <a:solidFill>
                  <a:srgbClr val="215FC3"/>
                </a:solidFill>
              </a:rPr>
              <a:t>𝑡</a:t>
            </a:r>
            <a:r>
              <a:rPr lang="en-US" altLang="zh-CN" sz="1800" b="1" dirty="0">
                <a:solidFill>
                  <a:srgbClr val="215FC3"/>
                </a:solidFill>
              </a:rPr>
              <a:t>|𝑆</a:t>
            </a:r>
            <a:r>
              <a:rPr lang="en-US" altLang="zh-CN" sz="1800" b="1" baseline="-25000" dirty="0">
                <a:solidFill>
                  <a:srgbClr val="215FC3"/>
                </a:solidFill>
              </a:rPr>
              <a:t>𝑡 </a:t>
            </a:r>
            <a:r>
              <a:rPr lang="en-US" altLang="zh-CN" sz="1800" b="1" dirty="0">
                <a:solidFill>
                  <a:srgbClr val="215FC3"/>
                </a:solidFill>
              </a:rPr>
              <a:t>= 𝑠]</a:t>
            </a:r>
          </a:p>
          <a:p>
            <a:endParaRPr lang="en-US" altLang="zh-CN" sz="2000" dirty="0"/>
          </a:p>
          <a:p>
            <a:r>
              <a:rPr lang="zh-CN" altLang="en-US" sz="2000" b="1" dirty="0"/>
              <a:t>状态</a:t>
            </a:r>
            <a:r>
              <a:rPr lang="en-US" altLang="zh-CN" sz="2000" b="1" dirty="0"/>
              <a:t>-</a:t>
            </a:r>
            <a:r>
              <a:rPr lang="zh-CN" altLang="en-US" sz="2000" b="1" dirty="0"/>
              <a:t>行动值函数</a:t>
            </a:r>
            <a:r>
              <a:rPr lang="zh-CN" altLang="en-US" sz="2000" dirty="0"/>
              <a:t>：</a:t>
            </a:r>
            <a:endParaRPr lang="en-US" altLang="zh-CN" sz="2000" dirty="0"/>
          </a:p>
          <a:p>
            <a:pPr lvl="1"/>
            <a:r>
              <a:rPr lang="zh-CN" altLang="en-US" sz="1800" dirty="0"/>
              <a:t>采用策略𝜋，在状态𝑠 下采用动作𝑎 获得的期望回报</a:t>
            </a:r>
            <a:endParaRPr lang="en-US" altLang="zh-CN" sz="1800" dirty="0"/>
          </a:p>
          <a:p>
            <a:pPr lvl="1"/>
            <a:r>
              <a:rPr lang="zh-CN" altLang="en-US" sz="1800" b="1" dirty="0">
                <a:solidFill>
                  <a:srgbClr val="215FC3"/>
                </a:solidFill>
              </a:rPr>
              <a:t>𝑞</a:t>
            </a:r>
            <a:r>
              <a:rPr lang="zh-CN" altLang="en-US" sz="1800" b="1" baseline="-25000" dirty="0">
                <a:solidFill>
                  <a:srgbClr val="215FC3"/>
                </a:solidFill>
              </a:rPr>
              <a:t>𝜋</a:t>
            </a:r>
            <a:r>
              <a:rPr lang="en-US" altLang="zh-CN" sz="1800" b="1" dirty="0">
                <a:solidFill>
                  <a:srgbClr val="215FC3"/>
                </a:solidFill>
              </a:rPr>
              <a:t>(𝑠, 𝑎)= 𝐸</a:t>
            </a:r>
            <a:r>
              <a:rPr lang="en-US" altLang="zh-CN" sz="1800" b="1" baseline="-25000" dirty="0">
                <a:solidFill>
                  <a:srgbClr val="215FC3"/>
                </a:solidFill>
              </a:rPr>
              <a:t>𝜋</a:t>
            </a:r>
            <a:r>
              <a:rPr lang="en-US" altLang="zh-CN" sz="1800" b="1" dirty="0">
                <a:solidFill>
                  <a:srgbClr val="215FC3"/>
                </a:solidFill>
              </a:rPr>
              <a:t>[𝐺</a:t>
            </a:r>
            <a:r>
              <a:rPr lang="en-US" altLang="zh-CN" sz="1800" b="1" baseline="-25000" dirty="0">
                <a:solidFill>
                  <a:srgbClr val="215FC3"/>
                </a:solidFill>
              </a:rPr>
              <a:t>𝑡</a:t>
            </a:r>
            <a:r>
              <a:rPr lang="en-US" altLang="zh-CN" sz="1800" b="1" dirty="0">
                <a:solidFill>
                  <a:srgbClr val="215FC3"/>
                </a:solidFill>
              </a:rPr>
              <a:t>|𝑆</a:t>
            </a:r>
            <a:r>
              <a:rPr lang="en-US" altLang="zh-CN" sz="1800" b="1" baseline="-25000" dirty="0">
                <a:solidFill>
                  <a:srgbClr val="215FC3"/>
                </a:solidFill>
              </a:rPr>
              <a:t>𝑡 </a:t>
            </a:r>
            <a:r>
              <a:rPr lang="en-US" altLang="zh-CN" sz="1800" b="1" dirty="0">
                <a:solidFill>
                  <a:srgbClr val="215FC3"/>
                </a:solidFill>
              </a:rPr>
              <a:t>= 𝑠,𝐴</a:t>
            </a:r>
            <a:r>
              <a:rPr lang="en-US" altLang="zh-CN" sz="1800" b="1" baseline="-25000" dirty="0">
                <a:solidFill>
                  <a:srgbClr val="215FC3"/>
                </a:solidFill>
              </a:rPr>
              <a:t>𝑡</a:t>
            </a:r>
            <a:r>
              <a:rPr lang="en-US" altLang="zh-CN" sz="1800" b="1" dirty="0">
                <a:solidFill>
                  <a:srgbClr val="215FC3"/>
                </a:solidFill>
              </a:rPr>
              <a:t> = 𝑎]</a:t>
            </a:r>
            <a:endParaRPr lang="zh-CN" altLang="en-US" sz="1800" dirty="0"/>
          </a:p>
          <a:p>
            <a:endParaRPr lang="zh-CN" altLang="en-US" sz="2000" dirty="0"/>
          </a:p>
          <a:p>
            <a:endParaRPr lang="zh-CN" altLang="en-US" sz="2000" dirty="0"/>
          </a:p>
          <a:p>
            <a:endParaRPr lang="en-US" altLang="zh-CN" sz="2000" dirty="0"/>
          </a:p>
          <a:p>
            <a:pPr lvl="1"/>
            <a:endParaRPr 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马尔科夫决策过程中的贝尔曼方程</a:t>
            </a:r>
            <a:endParaRPr lang="en-US" dirty="0"/>
          </a:p>
        </p:txBody>
      </p:sp>
      <p:sp>
        <p:nvSpPr>
          <p:cNvPr id="3" name="Text Placeholder 2"/>
          <p:cNvSpPr>
            <a:spLocks noGrp="1"/>
          </p:cNvSpPr>
          <p:nvPr>
            <p:ph type="body" sz="quarter" idx="22"/>
          </p:nvPr>
        </p:nvSpPr>
        <p:spPr>
          <a:xfrm>
            <a:off x="474300" y="1192008"/>
            <a:ext cx="11081266" cy="4766832"/>
          </a:xfrm>
        </p:spPr>
        <p:txBody>
          <a:bodyPr/>
          <a:lstStyle/>
          <a:p>
            <a:endParaRPr lang="en-US" dirty="0"/>
          </a:p>
          <a:p>
            <a:endParaRPr lang="en-US" dirty="0"/>
          </a:p>
          <a:p>
            <a:endParaRPr lang="en-US" dirty="0"/>
          </a:p>
          <a:p>
            <a:endParaRPr lang="en-US" dirty="0"/>
          </a:p>
          <a:p>
            <a:pPr marL="0" indent="0">
              <a:buNone/>
            </a:pPr>
            <a:endParaRPr lang="en-US" dirty="0"/>
          </a:p>
          <a:p>
            <a:pPr marL="0" indent="0">
              <a:buNone/>
            </a:pPr>
            <a:endParaRPr lang="en-US" dirty="0"/>
          </a:p>
          <a:p>
            <a:r>
              <a:rPr lang="en-US" sz="2000" dirty="0" err="1"/>
              <a:t>由上可见</a:t>
            </a:r>
            <a:r>
              <a:rPr lang="zh-CN" altLang="en-US" sz="2000" dirty="0"/>
              <a:t>，值函数可以分为：</a:t>
            </a:r>
            <a:endParaRPr lang="en-US" altLang="zh-CN" sz="2000" dirty="0"/>
          </a:p>
          <a:p>
            <a:pPr lvl="1"/>
            <a:r>
              <a:rPr lang="en-US" altLang="zh-CN" sz="1800" b="1" dirty="0"/>
              <a:t>(1) </a:t>
            </a:r>
            <a:r>
              <a:rPr lang="zh-CN" altLang="en-US" sz="1800" b="1" dirty="0"/>
              <a:t>当前时刻获得的即时奖励</a:t>
            </a:r>
          </a:p>
          <a:p>
            <a:pPr lvl="1"/>
            <a:r>
              <a:rPr lang="en-US" altLang="zh-CN" sz="1800" b="1" dirty="0"/>
              <a:t>(2) </a:t>
            </a:r>
            <a:r>
              <a:rPr lang="zh-CN" altLang="en-US" sz="1800" b="1" dirty="0"/>
              <a:t>后续奖励在当前时刻的累积折现</a:t>
            </a:r>
          </a:p>
          <a:p>
            <a:r>
              <a:rPr lang="zh-CN" altLang="en-US" sz="2000" dirty="0"/>
              <a:t>状态值函数𝑣</a:t>
            </a:r>
            <a:r>
              <a:rPr lang="zh-CN" altLang="en-US" sz="2000" baseline="-25000" dirty="0"/>
              <a:t>𝜋</a:t>
            </a:r>
            <a:r>
              <a:rPr lang="en-US" altLang="zh-CN" sz="2000" dirty="0"/>
              <a:t>(𝑠)</a:t>
            </a:r>
            <a:r>
              <a:rPr lang="zh-CN" altLang="en-US" sz="2000" dirty="0"/>
              <a:t>与状态</a:t>
            </a:r>
            <a:r>
              <a:rPr lang="en-US" altLang="zh-CN" sz="2000" dirty="0"/>
              <a:t>-</a:t>
            </a:r>
            <a:r>
              <a:rPr lang="zh-CN" altLang="en-US" sz="2000" dirty="0"/>
              <a:t>行动值函数𝑞</a:t>
            </a:r>
            <a:r>
              <a:rPr lang="zh-CN" altLang="en-US" sz="2000" baseline="-25000" dirty="0"/>
              <a:t>𝜋</a:t>
            </a:r>
            <a:r>
              <a:rPr lang="en-US" altLang="zh-CN" sz="2000" dirty="0"/>
              <a:t>(𝑠, 𝑎)</a:t>
            </a:r>
            <a:r>
              <a:rPr lang="zh-CN" altLang="en-US" sz="2000" dirty="0"/>
              <a:t>之间的</a:t>
            </a:r>
            <a:r>
              <a:rPr lang="zh-CN" altLang="en-US" sz="2000" b="1" dirty="0">
                <a:solidFill>
                  <a:srgbClr val="215FC3"/>
                </a:solidFill>
              </a:rPr>
              <a:t>关系</a:t>
            </a:r>
            <a:r>
              <a:rPr lang="zh-CN" altLang="en-US" sz="2000" dirty="0"/>
              <a:t>为：</a:t>
            </a:r>
          </a:p>
          <a:p>
            <a:endParaRPr lang="en-US" dirty="0"/>
          </a:p>
        </p:txBody>
      </p:sp>
      <p:pic>
        <p:nvPicPr>
          <p:cNvPr id="4" name="Picture 3"/>
          <p:cNvPicPr>
            <a:picLocks noChangeAspect="1"/>
          </p:cNvPicPr>
          <p:nvPr/>
        </p:nvPicPr>
        <p:blipFill>
          <a:blip r:embed="rId2"/>
          <a:stretch>
            <a:fillRect/>
          </a:stretch>
        </p:blipFill>
        <p:spPr>
          <a:xfrm>
            <a:off x="591820" y="782320"/>
            <a:ext cx="5459730" cy="3088640"/>
          </a:xfrm>
          <a:prstGeom prst="rect">
            <a:avLst/>
          </a:prstGeom>
        </p:spPr>
      </p:pic>
      <p:pic>
        <p:nvPicPr>
          <p:cNvPr id="5" name="Picture 4"/>
          <p:cNvPicPr>
            <a:picLocks noChangeAspect="1"/>
          </p:cNvPicPr>
          <p:nvPr/>
        </p:nvPicPr>
        <p:blipFill>
          <a:blip r:embed="rId3"/>
          <a:stretch>
            <a:fillRect/>
          </a:stretch>
        </p:blipFill>
        <p:spPr>
          <a:xfrm>
            <a:off x="7221855" y="4331970"/>
            <a:ext cx="3933190" cy="16878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教学提纲</a:t>
            </a:r>
          </a:p>
        </p:txBody>
      </p:sp>
      <p:grpSp>
        <p:nvGrpSpPr>
          <p:cNvPr id="13" name="组合 12"/>
          <p:cNvGrpSpPr/>
          <p:nvPr/>
        </p:nvGrpSpPr>
        <p:grpSpPr>
          <a:xfrm>
            <a:off x="1247140" y="1810385"/>
            <a:ext cx="5085715" cy="440055"/>
            <a:chOff x="1964" y="2851"/>
            <a:chExt cx="8009" cy="693"/>
          </a:xfrm>
        </p:grpSpPr>
        <p:sp>
          <p:nvSpPr>
            <p:cNvPr id="5" name="圆角矩形 4"/>
            <p:cNvSpPr/>
            <p:nvPr/>
          </p:nvSpPr>
          <p:spPr>
            <a:xfrm>
              <a:off x="1964" y="2851"/>
              <a:ext cx="693" cy="693"/>
            </a:xfrm>
            <a:prstGeom prst="roundRect">
              <a:avLst/>
            </a:prstGeom>
            <a:solidFill>
              <a:srgbClr val="215FC3"/>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b="1"/>
                <a:t>1</a:t>
              </a:r>
            </a:p>
          </p:txBody>
        </p:sp>
        <p:sp>
          <p:nvSpPr>
            <p:cNvPr id="9" name="文本框 8"/>
            <p:cNvSpPr txBox="1"/>
            <p:nvPr/>
          </p:nvSpPr>
          <p:spPr>
            <a:xfrm>
              <a:off x="2852" y="2878"/>
              <a:ext cx="7121" cy="628"/>
            </a:xfrm>
            <a:prstGeom prst="rect">
              <a:avLst/>
            </a:prstGeom>
            <a:noFill/>
          </p:spPr>
          <p:txBody>
            <a:bodyPr wrap="square" rtlCol="0">
              <a:spAutoFit/>
            </a:bodyPr>
            <a:lstStyle/>
            <a:p>
              <a:pPr algn="l"/>
              <a:r>
                <a:rPr lang="zh-CN" altLang="en-US" sz="2000"/>
                <a:t>掌握马尔科夫过程的基本形式</a:t>
              </a:r>
            </a:p>
          </p:txBody>
        </p:sp>
      </p:grpSp>
      <p:grpSp>
        <p:nvGrpSpPr>
          <p:cNvPr id="14" name="组合 13"/>
          <p:cNvGrpSpPr/>
          <p:nvPr/>
        </p:nvGrpSpPr>
        <p:grpSpPr>
          <a:xfrm>
            <a:off x="1247140" y="2509520"/>
            <a:ext cx="5278755" cy="440055"/>
            <a:chOff x="1964" y="3952"/>
            <a:chExt cx="8313" cy="693"/>
          </a:xfrm>
        </p:grpSpPr>
        <p:sp>
          <p:nvSpPr>
            <p:cNvPr id="6" name="圆角矩形 5"/>
            <p:cNvSpPr/>
            <p:nvPr/>
          </p:nvSpPr>
          <p:spPr>
            <a:xfrm>
              <a:off x="1964" y="3952"/>
              <a:ext cx="693" cy="693"/>
            </a:xfrm>
            <a:prstGeom prst="roundRect">
              <a:avLst/>
            </a:prstGeom>
            <a:solidFill>
              <a:srgbClr val="215FC3"/>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b="1"/>
                <a:t>2</a:t>
              </a:r>
            </a:p>
          </p:txBody>
        </p:sp>
        <p:sp>
          <p:nvSpPr>
            <p:cNvPr id="10" name="文本框 9"/>
            <p:cNvSpPr txBox="1"/>
            <p:nvPr/>
          </p:nvSpPr>
          <p:spPr>
            <a:xfrm>
              <a:off x="2852" y="3952"/>
              <a:ext cx="7425" cy="628"/>
            </a:xfrm>
            <a:prstGeom prst="rect">
              <a:avLst/>
            </a:prstGeom>
            <a:noFill/>
          </p:spPr>
          <p:txBody>
            <a:bodyPr wrap="square" rtlCol="0">
              <a:spAutoFit/>
            </a:bodyPr>
            <a:lstStyle/>
            <a:p>
              <a:pPr algn="l"/>
              <a:r>
                <a:rPr lang="zh-CN" altLang="en-US" sz="2000"/>
                <a:t>掌握</a:t>
              </a:r>
              <a:r>
                <a:rPr lang="zh-CN" altLang="en-US" sz="2000">
                  <a:sym typeface="+mn-ea"/>
                </a:rPr>
                <a:t>马尔科夫奖励过程和贝尔曼方程</a:t>
              </a:r>
            </a:p>
          </p:txBody>
        </p:sp>
      </p:grpSp>
      <p:grpSp>
        <p:nvGrpSpPr>
          <p:cNvPr id="15" name="组合 14"/>
          <p:cNvGrpSpPr/>
          <p:nvPr/>
        </p:nvGrpSpPr>
        <p:grpSpPr>
          <a:xfrm>
            <a:off x="1247140" y="3209290"/>
            <a:ext cx="4505325" cy="440055"/>
            <a:chOff x="1964" y="5054"/>
            <a:chExt cx="7095" cy="693"/>
          </a:xfrm>
        </p:grpSpPr>
        <p:sp>
          <p:nvSpPr>
            <p:cNvPr id="7" name="圆角矩形 6"/>
            <p:cNvSpPr/>
            <p:nvPr/>
          </p:nvSpPr>
          <p:spPr>
            <a:xfrm>
              <a:off x="1964" y="5054"/>
              <a:ext cx="693" cy="693"/>
            </a:xfrm>
            <a:prstGeom prst="roundRect">
              <a:avLst/>
            </a:prstGeom>
            <a:solidFill>
              <a:srgbClr val="215FC3"/>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b="1"/>
                <a:t>3</a:t>
              </a:r>
            </a:p>
          </p:txBody>
        </p:sp>
        <p:sp>
          <p:nvSpPr>
            <p:cNvPr id="11" name="文本框 10"/>
            <p:cNvSpPr txBox="1"/>
            <p:nvPr/>
          </p:nvSpPr>
          <p:spPr>
            <a:xfrm>
              <a:off x="2852" y="5054"/>
              <a:ext cx="6207" cy="628"/>
            </a:xfrm>
            <a:prstGeom prst="rect">
              <a:avLst/>
            </a:prstGeom>
            <a:noFill/>
          </p:spPr>
          <p:txBody>
            <a:bodyPr wrap="square" rtlCol="0">
              <a:spAutoFit/>
            </a:bodyPr>
            <a:lstStyle/>
            <a:p>
              <a:pPr algn="l"/>
              <a:r>
                <a:rPr lang="zh-CN" altLang="en-US" sz="2000"/>
                <a:t>掌握马尔科夫决策过程</a:t>
              </a:r>
            </a:p>
          </p:txBody>
        </p:sp>
      </p:grpSp>
      <p:grpSp>
        <p:nvGrpSpPr>
          <p:cNvPr id="16" name="组合 15"/>
          <p:cNvGrpSpPr/>
          <p:nvPr/>
        </p:nvGrpSpPr>
        <p:grpSpPr>
          <a:xfrm>
            <a:off x="1247140" y="3891915"/>
            <a:ext cx="4505325" cy="440055"/>
            <a:chOff x="1964" y="6129"/>
            <a:chExt cx="7095" cy="693"/>
          </a:xfrm>
        </p:grpSpPr>
        <p:sp>
          <p:nvSpPr>
            <p:cNvPr id="8" name="圆角矩形 7"/>
            <p:cNvSpPr/>
            <p:nvPr/>
          </p:nvSpPr>
          <p:spPr>
            <a:xfrm>
              <a:off x="1964" y="6129"/>
              <a:ext cx="693" cy="693"/>
            </a:xfrm>
            <a:prstGeom prst="roundRect">
              <a:avLst/>
            </a:prstGeom>
            <a:solidFill>
              <a:srgbClr val="215FC3"/>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b="1"/>
                <a:t>4</a:t>
              </a:r>
            </a:p>
          </p:txBody>
        </p:sp>
        <p:sp>
          <p:nvSpPr>
            <p:cNvPr id="12" name="文本框 11"/>
            <p:cNvSpPr txBox="1"/>
            <p:nvPr/>
          </p:nvSpPr>
          <p:spPr>
            <a:xfrm>
              <a:off x="2852" y="6129"/>
              <a:ext cx="6207" cy="628"/>
            </a:xfrm>
            <a:prstGeom prst="rect">
              <a:avLst/>
            </a:prstGeom>
            <a:noFill/>
          </p:spPr>
          <p:txBody>
            <a:bodyPr wrap="square" rtlCol="0">
              <a:spAutoFit/>
            </a:bodyPr>
            <a:lstStyle/>
            <a:p>
              <a:pPr algn="l"/>
              <a:r>
                <a:rPr lang="zh-CN" altLang="en-US" sz="2000"/>
                <a:t>掌握最优策略和贝尔曼最优方程</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马尔科夫决策过程中的贝尔曼方程</a:t>
            </a:r>
            <a:endParaRPr lang="en-US" dirty="0"/>
          </a:p>
          <a:p>
            <a:endParaRPr lang="en-US" dirty="0"/>
          </a:p>
        </p:txBody>
      </p:sp>
      <p:sp>
        <p:nvSpPr>
          <p:cNvPr id="3" name="Text Placeholder 2"/>
          <p:cNvSpPr>
            <a:spLocks noGrp="1"/>
          </p:cNvSpPr>
          <p:nvPr>
            <p:ph type="body" sz="quarter" idx="22"/>
          </p:nvPr>
        </p:nvSpPr>
        <p:spPr>
          <a:xfrm>
            <a:off x="474300" y="1138668"/>
            <a:ext cx="11081266" cy="4766832"/>
          </a:xfrm>
        </p:spPr>
        <p:txBody>
          <a:bodyPr/>
          <a:lstStyle/>
          <a:p>
            <a:r>
              <a:rPr lang="en-US" b="1" dirty="0" err="1"/>
              <a:t>贝尔曼方程为</a:t>
            </a:r>
            <a:r>
              <a:rPr lang="zh-CN" altLang="en-US" b="1" dirty="0"/>
              <a:t>：</a:t>
            </a:r>
            <a:endParaRPr lang="en-US" altLang="zh-CN" b="1" dirty="0"/>
          </a:p>
          <a:p>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639056" y="1941513"/>
            <a:ext cx="5456943" cy="25432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贝尔曼方程的含义</a:t>
            </a:r>
            <a:endParaRPr lang="en-US" dirty="0"/>
          </a:p>
        </p:txBody>
      </p:sp>
      <p:sp>
        <p:nvSpPr>
          <p:cNvPr id="3" name="Text Placeholder 2"/>
          <p:cNvSpPr>
            <a:spLocks noGrp="1"/>
          </p:cNvSpPr>
          <p:nvPr>
            <p:ph type="body" sz="quarter" idx="22"/>
          </p:nvPr>
        </p:nvSpPr>
        <p:spPr/>
        <p:txBody>
          <a:bodyPr/>
          <a:lstStyle/>
          <a:p>
            <a:r>
              <a:rPr lang="en-US" sz="2000" b="1" dirty="0" err="1"/>
              <a:t>计算图解</a:t>
            </a:r>
            <a:r>
              <a:rPr lang="zh-CN" altLang="en-US" sz="2000" dirty="0"/>
              <a:t>：</a:t>
            </a:r>
            <a:endParaRPr lang="en-US" altLang="zh-CN" sz="2000" dirty="0"/>
          </a:p>
          <a:p>
            <a:endParaRPr lang="en-US" sz="2000" dirty="0"/>
          </a:p>
          <a:p>
            <a:endParaRPr lang="en-US" sz="2000" dirty="0"/>
          </a:p>
          <a:p>
            <a:endParaRPr lang="en-US" sz="2000" dirty="0"/>
          </a:p>
          <a:p>
            <a:endParaRPr lang="en-US" sz="2000" dirty="0"/>
          </a:p>
          <a:p>
            <a:endParaRPr lang="en-US" sz="2000" dirty="0"/>
          </a:p>
          <a:p>
            <a:endParaRPr lang="en-US" sz="2000" dirty="0"/>
          </a:p>
          <a:p>
            <a:r>
              <a:rPr lang="zh-CN" altLang="en-US" sz="2000" dirty="0"/>
              <a:t>本例中，参与者在每种系统状态下有两种动作可以选择</a:t>
            </a:r>
            <a:endParaRPr lang="en-US" altLang="zh-CN" sz="2000" dirty="0"/>
          </a:p>
          <a:p>
            <a:r>
              <a:rPr lang="zh-CN" altLang="en-US" sz="2000" dirty="0"/>
              <a:t>本例中，每个动作可能导致</a:t>
            </a:r>
            <a:r>
              <a:rPr lang="zh-CN" altLang="en-US" sz="2000" b="1" dirty="0">
                <a:solidFill>
                  <a:srgbClr val="215FC3"/>
                </a:solidFill>
              </a:rPr>
              <a:t>两种新的系统状态</a:t>
            </a:r>
            <a:endParaRPr lang="en-US" altLang="zh-CN" sz="2000" b="1" dirty="0">
              <a:solidFill>
                <a:srgbClr val="215FC3"/>
              </a:solidFill>
            </a:endParaRPr>
          </a:p>
          <a:p>
            <a:pPr lvl="1"/>
            <a:r>
              <a:rPr lang="zh-CN" altLang="en-US" sz="1800" dirty="0"/>
              <a:t>系统在𝑡 时刻处于初始状态𝑆</a:t>
            </a:r>
            <a:r>
              <a:rPr lang="zh-CN" altLang="en-US" sz="1800" baseline="-25000" dirty="0"/>
              <a:t>𝑡 </a:t>
            </a:r>
            <a:r>
              <a:rPr lang="en-US" altLang="zh-CN" sz="1800" dirty="0"/>
              <a:t>= 𝑠</a:t>
            </a:r>
          </a:p>
          <a:p>
            <a:pPr lvl="1"/>
            <a:r>
              <a:rPr lang="zh-CN" altLang="en-US" sz="1800" dirty="0"/>
              <a:t>参与者采取行动𝐴</a:t>
            </a:r>
            <a:r>
              <a:rPr lang="zh-CN" altLang="en-US" sz="1800" baseline="-25000" dirty="0"/>
              <a:t>𝑡 </a:t>
            </a:r>
            <a:r>
              <a:rPr lang="en-US" altLang="zh-CN" sz="1800" dirty="0"/>
              <a:t>= 𝑎</a:t>
            </a:r>
          </a:p>
          <a:p>
            <a:pPr lvl="1"/>
            <a:r>
              <a:rPr lang="zh-CN" altLang="en-US" sz="1800" dirty="0"/>
              <a:t>在𝑡 </a:t>
            </a:r>
            <a:r>
              <a:rPr lang="en-US" altLang="zh-CN" sz="1800" dirty="0"/>
              <a:t>+ 1 </a:t>
            </a:r>
            <a:r>
              <a:rPr lang="zh-CN" altLang="en-US" sz="1800" dirty="0"/>
              <a:t>时刻，系统处于状态𝑆</a:t>
            </a:r>
            <a:r>
              <a:rPr lang="zh-CN" altLang="en-US" sz="1800" baseline="-25000" dirty="0"/>
              <a:t>𝑡</a:t>
            </a:r>
            <a:r>
              <a:rPr lang="en-US" altLang="zh-CN" sz="1800" baseline="-25000" dirty="0"/>
              <a:t>+1</a:t>
            </a:r>
            <a:r>
              <a:rPr lang="en-US" altLang="zh-CN" sz="1800" dirty="0"/>
              <a:t> = 𝑠′</a:t>
            </a:r>
            <a:r>
              <a:rPr lang="zh-CN" altLang="en-US" sz="1800" dirty="0"/>
              <a:t>，参与者采取行动𝐴</a:t>
            </a:r>
            <a:r>
              <a:rPr lang="zh-CN" altLang="en-US" sz="1800" baseline="-25000" dirty="0"/>
              <a:t>𝑡</a:t>
            </a:r>
            <a:r>
              <a:rPr lang="en-US" altLang="zh-CN" sz="1800" baseline="-25000" dirty="0"/>
              <a:t>+1</a:t>
            </a:r>
            <a:r>
              <a:rPr lang="zh-CN" altLang="en-US" sz="1800" dirty="0"/>
              <a:t> </a:t>
            </a:r>
            <a:r>
              <a:rPr lang="en-US" altLang="zh-CN" sz="1800" dirty="0"/>
              <a:t>= 𝑎′</a:t>
            </a:r>
            <a:endParaRPr lang="zh-CN" altLang="en-US" sz="1800" dirty="0"/>
          </a:p>
          <a:p>
            <a:endParaRPr lang="en-US" sz="2000" dirty="0"/>
          </a:p>
        </p:txBody>
      </p:sp>
      <p:pic>
        <p:nvPicPr>
          <p:cNvPr id="4" name="Picture 3"/>
          <p:cNvPicPr>
            <a:picLocks noChangeAspect="1"/>
          </p:cNvPicPr>
          <p:nvPr/>
        </p:nvPicPr>
        <p:blipFill>
          <a:blip r:embed="rId2"/>
          <a:stretch>
            <a:fillRect/>
          </a:stretch>
        </p:blipFill>
        <p:spPr>
          <a:xfrm>
            <a:off x="636434" y="1733747"/>
            <a:ext cx="6481058" cy="2171416"/>
          </a:xfrm>
          <a:prstGeom prst="rect">
            <a:avLst/>
          </a:prstGeom>
        </p:spPr>
      </p:pic>
      <p:cxnSp>
        <p:nvCxnSpPr>
          <p:cNvPr id="7" name="Straight Arrow Connector 6"/>
          <p:cNvCxnSpPr/>
          <p:nvPr/>
        </p:nvCxnSpPr>
        <p:spPr>
          <a:xfrm flipV="1">
            <a:off x="3507698" y="1289154"/>
            <a:ext cx="0" cy="444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78111" y="903012"/>
            <a:ext cx="1364105"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err="1">
                <a:solidFill>
                  <a:srgbClr val="215FC3"/>
                </a:solidFill>
              </a:rPr>
              <a:t>状态值函数</a:t>
            </a:r>
            <a:endParaRPr lang="en-US" dirty="0">
              <a:solidFill>
                <a:srgbClr val="215FC3"/>
              </a:solidFill>
            </a:endParaRPr>
          </a:p>
        </p:txBody>
      </p:sp>
      <p:cxnSp>
        <p:nvCxnSpPr>
          <p:cNvPr id="9" name="Straight Arrow Connector 8"/>
          <p:cNvCxnSpPr/>
          <p:nvPr/>
        </p:nvCxnSpPr>
        <p:spPr>
          <a:xfrm flipV="1">
            <a:off x="4595200" y="3074511"/>
            <a:ext cx="96129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735643" y="2889845"/>
            <a:ext cx="2164173" cy="36930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rgbClr val="C00000"/>
                </a:solidFill>
              </a:rPr>
              <a:t>t时刻的状态</a:t>
            </a:r>
            <a:r>
              <a:rPr lang="en-US" altLang="zh-CN" dirty="0">
                <a:solidFill>
                  <a:srgbClr val="C00000"/>
                </a:solidFill>
              </a:rPr>
              <a:t>-</a:t>
            </a:r>
            <a:r>
              <a:rPr lang="zh-CN" altLang="en-US" dirty="0">
                <a:solidFill>
                  <a:srgbClr val="C00000"/>
                </a:solidFill>
              </a:rPr>
              <a:t>行动值</a:t>
            </a:r>
            <a:endParaRPr lang="en-US" dirty="0">
              <a:solidFill>
                <a:srgbClr val="C00000"/>
              </a:solidFill>
            </a:endParaRPr>
          </a:p>
        </p:txBody>
      </p:sp>
      <p:pic>
        <p:nvPicPr>
          <p:cNvPr id="10" name="Picture 3">
            <a:extLst>
              <a:ext uri="{FF2B5EF4-FFF2-40B4-BE49-F238E27FC236}">
                <a16:creationId xmlns:a16="http://schemas.microsoft.com/office/drawing/2014/main" id="{FEA0EC2E-5407-BC46-8D38-38890C551161}"/>
              </a:ext>
            </a:extLst>
          </p:cNvPr>
          <p:cNvPicPr>
            <a:picLocks noChangeAspect="1"/>
          </p:cNvPicPr>
          <p:nvPr/>
        </p:nvPicPr>
        <p:blipFill>
          <a:blip r:embed="rId3"/>
          <a:stretch>
            <a:fillRect/>
          </a:stretch>
        </p:blipFill>
        <p:spPr>
          <a:xfrm>
            <a:off x="7347801" y="206592"/>
            <a:ext cx="4659197" cy="217141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MDP与MRP的关系</a:t>
            </a:r>
            <a:endParaRPr lang="en-US" dirty="0"/>
          </a:p>
        </p:txBody>
      </p:sp>
      <p:sp>
        <p:nvSpPr>
          <p:cNvPr id="3" name="Text Placeholder 2"/>
          <p:cNvSpPr>
            <a:spLocks noGrp="1"/>
          </p:cNvSpPr>
          <p:nvPr>
            <p:ph type="body" sz="quarter" idx="22"/>
          </p:nvPr>
        </p:nvSpPr>
        <p:spPr/>
        <p:txBody>
          <a:bodyPr/>
          <a:lstStyle/>
          <a:p>
            <a:r>
              <a:rPr lang="zh-CN" altLang="en-US" sz="2000" dirty="0"/>
              <a:t>给定马尔科夫决策过程</a:t>
            </a:r>
            <a:r>
              <a:rPr lang="en-US" sz="2000" dirty="0"/>
              <a:t>MDP (𝑆, 𝐴,P,𝑅, 𝛾) </a:t>
            </a:r>
            <a:r>
              <a:rPr lang="zh-CN" altLang="en-US" sz="2000" dirty="0"/>
              <a:t>和一个策略𝜋，其对应的</a:t>
            </a:r>
            <a:r>
              <a:rPr lang="zh-CN" altLang="en-US" sz="2000" b="1" dirty="0">
                <a:solidFill>
                  <a:srgbClr val="215FC3"/>
                </a:solidFill>
              </a:rPr>
              <a:t>马尔科夫奖励过程为</a:t>
            </a:r>
            <a:r>
              <a:rPr lang="en-US" sz="2000" b="1" dirty="0">
                <a:solidFill>
                  <a:srgbClr val="215FC3"/>
                </a:solidFill>
              </a:rPr>
              <a:t>MRP </a:t>
            </a:r>
            <a:r>
              <a:rPr lang="en-US" sz="2000" dirty="0"/>
              <a:t>(𝑆,P𝜋,𝑅𝜋, 𝛾)</a:t>
            </a:r>
          </a:p>
          <a:p>
            <a:pPr lvl="1"/>
            <a:r>
              <a:rPr lang="el-GR" sz="1800" dirty="0">
                <a:solidFill>
                  <a:srgbClr val="215FC3"/>
                </a:solidFill>
              </a:rPr>
              <a:t>𝑝</a:t>
            </a:r>
            <a:r>
              <a:rPr lang="el-GR" sz="1800" baseline="30000" dirty="0">
                <a:solidFill>
                  <a:srgbClr val="215FC3"/>
                </a:solidFill>
              </a:rPr>
              <a:t>𝜋</a:t>
            </a:r>
            <a:r>
              <a:rPr lang="zh-CN" altLang="en-US" sz="1800" baseline="30000" dirty="0">
                <a:solidFill>
                  <a:srgbClr val="215FC3"/>
                </a:solidFill>
              </a:rPr>
              <a:t> </a:t>
            </a:r>
            <a:r>
              <a:rPr lang="el-GR" sz="1800" baseline="-25000" dirty="0">
                <a:solidFill>
                  <a:srgbClr val="215FC3"/>
                </a:solidFill>
              </a:rPr>
              <a:t>𝑠𝑠′ </a:t>
            </a:r>
            <a:r>
              <a:rPr lang="el-GR" sz="1800" dirty="0">
                <a:solidFill>
                  <a:srgbClr val="215FC3"/>
                </a:solidFill>
              </a:rPr>
              <a:t>=Σ</a:t>
            </a:r>
            <a:r>
              <a:rPr lang="el-GR" sz="1800" baseline="-25000" dirty="0">
                <a:solidFill>
                  <a:srgbClr val="215FC3"/>
                </a:solidFill>
              </a:rPr>
              <a:t>𝑎</a:t>
            </a:r>
            <a:r>
              <a:rPr lang="el-GR" sz="1800" dirty="0">
                <a:solidFill>
                  <a:srgbClr val="215FC3"/>
                </a:solidFill>
              </a:rPr>
              <a:t>𝜋(𝑎|𝑠)𝑝</a:t>
            </a:r>
            <a:r>
              <a:rPr lang="el-GR" sz="1800" baseline="30000" dirty="0">
                <a:solidFill>
                  <a:srgbClr val="215FC3"/>
                </a:solidFill>
              </a:rPr>
              <a:t>𝑎</a:t>
            </a:r>
            <a:r>
              <a:rPr lang="el-GR" sz="1800" baseline="-25000" dirty="0">
                <a:solidFill>
                  <a:srgbClr val="215FC3"/>
                </a:solidFill>
              </a:rPr>
              <a:t>𝑠𝑠′</a:t>
            </a:r>
            <a:endParaRPr lang="en-US" sz="1800" baseline="-25000" dirty="0">
              <a:solidFill>
                <a:srgbClr val="215FC3"/>
              </a:solidFill>
            </a:endParaRPr>
          </a:p>
          <a:p>
            <a:pPr lvl="1"/>
            <a:r>
              <a:rPr lang="en-US" sz="1800" dirty="0">
                <a:solidFill>
                  <a:srgbClr val="215FC3"/>
                </a:solidFill>
              </a:rPr>
              <a:t>R</a:t>
            </a:r>
            <a:r>
              <a:rPr lang="el-GR" sz="1800" baseline="30000" dirty="0">
                <a:solidFill>
                  <a:srgbClr val="215FC3"/>
                </a:solidFill>
              </a:rPr>
              <a:t>𝜋</a:t>
            </a:r>
            <a:r>
              <a:rPr lang="zh-CN" altLang="en-US" sz="1800" baseline="30000" dirty="0">
                <a:solidFill>
                  <a:srgbClr val="215FC3"/>
                </a:solidFill>
              </a:rPr>
              <a:t> </a:t>
            </a:r>
            <a:r>
              <a:rPr lang="el-GR" sz="1800" baseline="-25000" dirty="0">
                <a:solidFill>
                  <a:srgbClr val="215FC3"/>
                </a:solidFill>
              </a:rPr>
              <a:t>𝑠 </a:t>
            </a:r>
            <a:r>
              <a:rPr lang="el-GR" sz="1800" dirty="0">
                <a:solidFill>
                  <a:srgbClr val="215FC3"/>
                </a:solidFill>
              </a:rPr>
              <a:t>= Σ</a:t>
            </a:r>
            <a:r>
              <a:rPr lang="el-GR" sz="1800" baseline="-25000" dirty="0">
                <a:solidFill>
                  <a:srgbClr val="215FC3"/>
                </a:solidFill>
              </a:rPr>
              <a:t>𝑎</a:t>
            </a:r>
            <a:r>
              <a:rPr lang="el-GR" sz="1800" dirty="0">
                <a:solidFill>
                  <a:srgbClr val="215FC3"/>
                </a:solidFill>
              </a:rPr>
              <a:t>𝜋(𝑎|𝑠)R</a:t>
            </a:r>
            <a:r>
              <a:rPr lang="el-GR" sz="1800" baseline="30000" dirty="0">
                <a:solidFill>
                  <a:srgbClr val="215FC3"/>
                </a:solidFill>
              </a:rPr>
              <a:t>𝑎</a:t>
            </a:r>
            <a:r>
              <a:rPr lang="el-GR" sz="1800" baseline="-25000" dirty="0">
                <a:solidFill>
                  <a:srgbClr val="215FC3"/>
                </a:solidFill>
              </a:rPr>
              <a:t>𝑠</a:t>
            </a:r>
            <a:endParaRPr lang="en-US" sz="1800" baseline="-25000" dirty="0">
              <a:solidFill>
                <a:srgbClr val="215FC3"/>
              </a:solidFill>
            </a:endParaRPr>
          </a:p>
          <a:p>
            <a:r>
              <a:rPr lang="zh-CN" altLang="en-US" sz="2000" dirty="0"/>
              <a:t>马尔科夫决策过程</a:t>
            </a:r>
            <a:r>
              <a:rPr lang="en-US" sz="2000" b="1" dirty="0">
                <a:solidFill>
                  <a:srgbClr val="215FC3"/>
                </a:solidFill>
              </a:rPr>
              <a:t>MDP (𝑆, 𝐴,P,𝑅, 𝛾)</a:t>
            </a:r>
            <a:r>
              <a:rPr lang="zh-CN" altLang="en-US" sz="2000" b="1" dirty="0">
                <a:solidFill>
                  <a:srgbClr val="215FC3"/>
                </a:solidFill>
              </a:rPr>
              <a:t>的贝尔曼方程</a:t>
            </a:r>
            <a:r>
              <a:rPr lang="zh-CN" altLang="en-US" sz="2000" dirty="0"/>
              <a:t>为：</a:t>
            </a:r>
            <a:endParaRPr lang="en-US" altLang="zh-CN" sz="2000" dirty="0"/>
          </a:p>
          <a:p>
            <a:endParaRPr lang="en-US" altLang="zh-CN" sz="2000" dirty="0"/>
          </a:p>
          <a:p>
            <a:endParaRPr lang="en-US" altLang="zh-CN" sz="2000" dirty="0"/>
          </a:p>
          <a:p>
            <a:endParaRPr lang="en-US" altLang="zh-CN" sz="2000" dirty="0"/>
          </a:p>
          <a:p>
            <a:r>
              <a:rPr lang="zh-CN" altLang="en-US" sz="2000" dirty="0"/>
              <a:t>其对应的马尔科夫奖励过程为</a:t>
            </a:r>
            <a:r>
              <a:rPr lang="en-US" sz="2000" b="1" dirty="0">
                <a:solidFill>
                  <a:srgbClr val="215FC3"/>
                </a:solidFill>
              </a:rPr>
              <a:t>MRP (𝑆,P𝜋,𝑅𝜋, 𝛾)</a:t>
            </a:r>
            <a:r>
              <a:rPr lang="zh-CN" altLang="en-US" sz="2000" b="1" dirty="0">
                <a:solidFill>
                  <a:srgbClr val="215FC3"/>
                </a:solidFill>
              </a:rPr>
              <a:t>的贝尔曼方程</a:t>
            </a:r>
            <a:r>
              <a:rPr lang="zh-CN" altLang="en-US" sz="2000" dirty="0"/>
              <a:t>为：</a:t>
            </a:r>
          </a:p>
          <a:p>
            <a:endParaRPr lang="zh-CN" altLang="en-US" sz="2000" dirty="0"/>
          </a:p>
          <a:p>
            <a:endParaRPr lang="zh-CN" altLang="en-US" sz="2000" dirty="0"/>
          </a:p>
          <a:p>
            <a:endParaRPr lang="en-US" sz="2000" dirty="0"/>
          </a:p>
        </p:txBody>
      </p:sp>
      <p:pic>
        <p:nvPicPr>
          <p:cNvPr id="6" name="Picture 5"/>
          <p:cNvPicPr>
            <a:picLocks noChangeAspect="1"/>
          </p:cNvPicPr>
          <p:nvPr/>
        </p:nvPicPr>
        <p:blipFill>
          <a:blip r:embed="rId2"/>
          <a:stretch>
            <a:fillRect/>
          </a:stretch>
        </p:blipFill>
        <p:spPr>
          <a:xfrm>
            <a:off x="1874733" y="4692778"/>
            <a:ext cx="3102001" cy="1094264"/>
          </a:xfrm>
          <a:prstGeom prst="rect">
            <a:avLst/>
          </a:prstGeom>
        </p:spPr>
      </p:pic>
      <p:pic>
        <p:nvPicPr>
          <p:cNvPr id="7" name="Picture 6"/>
          <p:cNvPicPr>
            <a:picLocks noChangeAspect="1"/>
          </p:cNvPicPr>
          <p:nvPr/>
        </p:nvPicPr>
        <p:blipFill>
          <a:blip r:embed="rId3"/>
          <a:stretch>
            <a:fillRect/>
          </a:stretch>
        </p:blipFill>
        <p:spPr>
          <a:xfrm>
            <a:off x="1760407" y="2988875"/>
            <a:ext cx="4955186" cy="122643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最优化</a:t>
            </a:r>
            <a:endParaRPr lang="en-US" dirty="0"/>
          </a:p>
        </p:txBody>
      </p:sp>
      <p:sp>
        <p:nvSpPr>
          <p:cNvPr id="3" name="Text Placeholder 2"/>
          <p:cNvSpPr>
            <a:spLocks noGrp="1"/>
          </p:cNvSpPr>
          <p:nvPr>
            <p:ph type="body" sz="quarter" idx="22"/>
          </p:nvPr>
        </p:nvSpPr>
        <p:spPr/>
        <p:txBody>
          <a:bodyPr/>
          <a:lstStyle/>
          <a:p>
            <a:r>
              <a:rPr lang="en-US" sz="2000" b="1" dirty="0" err="1"/>
              <a:t>最优策略</a:t>
            </a:r>
            <a:endParaRPr lang="en-US" sz="2000" b="1" dirty="0"/>
          </a:p>
          <a:p>
            <a:pPr lvl="1"/>
            <a:r>
              <a:rPr lang="en-US" sz="1800" dirty="0" err="1"/>
              <a:t>强化学习的目的是</a:t>
            </a:r>
            <a:r>
              <a:rPr lang="zh-CN" altLang="en-US" sz="1800" dirty="0"/>
              <a:t>找到最优策略，使获得的长期回报最大</a:t>
            </a:r>
            <a:endParaRPr lang="en-US" altLang="zh-CN" sz="1800" dirty="0"/>
          </a:p>
          <a:p>
            <a:pPr lvl="1"/>
            <a:r>
              <a:rPr lang="zh-CN" altLang="en-US" sz="1800" dirty="0"/>
              <a:t>获得</a:t>
            </a:r>
            <a:r>
              <a:rPr lang="zh-CN" altLang="en-US" sz="1800" dirty="0">
                <a:solidFill>
                  <a:srgbClr val="215FC3"/>
                </a:solidFill>
              </a:rPr>
              <a:t>最优状态值函数</a:t>
            </a:r>
            <a:r>
              <a:rPr lang="zh-CN" altLang="en-US" sz="1800" dirty="0"/>
              <a:t>和</a:t>
            </a:r>
            <a:r>
              <a:rPr lang="zh-CN" altLang="en-US" sz="1800" dirty="0">
                <a:solidFill>
                  <a:srgbClr val="215FC3"/>
                </a:solidFill>
              </a:rPr>
              <a:t>最优状态</a:t>
            </a:r>
            <a:r>
              <a:rPr lang="en-US" altLang="zh-CN" sz="1800" dirty="0">
                <a:solidFill>
                  <a:srgbClr val="215FC3"/>
                </a:solidFill>
              </a:rPr>
              <a:t>-</a:t>
            </a:r>
            <a:r>
              <a:rPr lang="zh-CN" altLang="en-US" sz="1800" dirty="0">
                <a:solidFill>
                  <a:srgbClr val="215FC3"/>
                </a:solidFill>
              </a:rPr>
              <a:t>行动值函数</a:t>
            </a:r>
            <a:endParaRPr lang="en-US" altLang="zh-CN" sz="1800" dirty="0">
              <a:solidFill>
                <a:srgbClr val="215FC3"/>
              </a:solidFill>
            </a:endParaRPr>
          </a:p>
          <a:p>
            <a:pPr lvl="1"/>
            <a:endParaRPr lang="en-US" altLang="zh-CN" sz="1800" dirty="0"/>
          </a:p>
          <a:p>
            <a:pPr lvl="1"/>
            <a:r>
              <a:rPr lang="en-US" sz="2000" b="1" dirty="0" err="1"/>
              <a:t>最优值函数定义</a:t>
            </a:r>
            <a:r>
              <a:rPr lang="zh-CN" altLang="en-US" sz="2000" dirty="0"/>
              <a:t>： </a:t>
            </a:r>
            <a:endParaRPr lang="en-US" altLang="zh-CN" sz="2000" dirty="0"/>
          </a:p>
          <a:p>
            <a:pPr lvl="1"/>
            <a:endParaRPr lang="en-US" altLang="zh-CN" sz="2000" dirty="0"/>
          </a:p>
          <a:p>
            <a:pPr lvl="1"/>
            <a:endParaRPr lang="en-US" altLang="zh-CN" sz="2000" dirty="0"/>
          </a:p>
          <a:p>
            <a:pPr lvl="1"/>
            <a:endParaRPr lang="en-US" altLang="zh-CN" sz="2000" dirty="0"/>
          </a:p>
          <a:p>
            <a:pPr lvl="1"/>
            <a:endParaRPr lang="en-US" altLang="zh-CN" sz="2000" dirty="0"/>
          </a:p>
          <a:p>
            <a:pPr lvl="1"/>
            <a:endParaRPr lang="en-US" altLang="zh-CN" sz="2000" dirty="0"/>
          </a:p>
          <a:p>
            <a:pPr lvl="1"/>
            <a:endParaRPr lang="en-US" altLang="zh-CN" sz="2000" dirty="0"/>
          </a:p>
          <a:p>
            <a:pPr lvl="1"/>
            <a:r>
              <a:rPr lang="zh-CN" altLang="en-US" sz="2000" dirty="0"/>
              <a:t>对任意马尔科夫决策过程，必存在一个最优策略，所有的最优策略都会达到最优值函数</a:t>
            </a:r>
          </a:p>
          <a:p>
            <a:pPr lvl="1"/>
            <a:r>
              <a:rPr lang="zh-CN" altLang="en-US" sz="2000" dirty="0"/>
              <a:t>可以通过</a:t>
            </a:r>
            <a:r>
              <a:rPr lang="zh-CN" altLang="en-US" sz="2000" b="1" dirty="0">
                <a:solidFill>
                  <a:srgbClr val="215FC3"/>
                </a:solidFill>
              </a:rPr>
              <a:t>最大化</a:t>
            </a:r>
            <a:r>
              <a:rPr lang="zh-CN" altLang="en-US" sz="2000" dirty="0"/>
              <a:t>最优状态</a:t>
            </a:r>
            <a:r>
              <a:rPr lang="en-US" altLang="zh-CN" sz="2000" dirty="0"/>
              <a:t>-</a:t>
            </a:r>
            <a:r>
              <a:rPr lang="zh-CN" altLang="en-US" sz="2000" dirty="0"/>
              <a:t>行动值函数找到：</a:t>
            </a:r>
          </a:p>
          <a:p>
            <a:pPr lvl="1"/>
            <a:endParaRPr lang="zh-CN" altLang="en-US" sz="2000" dirty="0"/>
          </a:p>
          <a:p>
            <a:pPr lvl="1"/>
            <a:endParaRPr lang="en-US" sz="2000" dirty="0"/>
          </a:p>
        </p:txBody>
      </p:sp>
      <p:sp>
        <p:nvSpPr>
          <p:cNvPr id="5" name="TextBox 4"/>
          <p:cNvSpPr txBox="1"/>
          <p:nvPr/>
        </p:nvSpPr>
        <p:spPr>
          <a:xfrm>
            <a:off x="5542175" y="3412728"/>
            <a:ext cx="5180225" cy="645160"/>
          </a:xfrm>
          <a:prstGeom prst="rect">
            <a:avLst/>
          </a:prstGeom>
          <a:noFill/>
        </p:spPr>
        <p:txBody>
          <a:bodyPr wrap="square" rtlCol="0">
            <a:spAutoFit/>
          </a:bodyPr>
          <a:lstStyle/>
          <a:p>
            <a:r>
              <a:rPr lang="en-US" dirty="0" err="1">
                <a:solidFill>
                  <a:srgbClr val="215FC3"/>
                </a:solidFill>
              </a:rPr>
              <a:t>最优状态值函数</a:t>
            </a:r>
            <a:r>
              <a:rPr lang="zh-CN" altLang="en-US" dirty="0">
                <a:solidFill>
                  <a:srgbClr val="215FC3"/>
                </a:solidFill>
              </a:rPr>
              <a:t>：</a:t>
            </a:r>
            <a:r>
              <a:rPr lang="zh-CN" altLang="en-US" dirty="0"/>
              <a:t>所有可能策略下状态值函数中最大的</a:t>
            </a:r>
            <a:endParaRPr lang="en-US" dirty="0">
              <a:solidFill>
                <a:srgbClr val="215FC3"/>
              </a:solidFill>
            </a:endParaRPr>
          </a:p>
        </p:txBody>
      </p:sp>
      <p:sp>
        <p:nvSpPr>
          <p:cNvPr id="6" name="TextBox 5"/>
          <p:cNvSpPr txBox="1"/>
          <p:nvPr/>
        </p:nvSpPr>
        <p:spPr>
          <a:xfrm>
            <a:off x="5542175" y="4146907"/>
            <a:ext cx="5180224" cy="645160"/>
          </a:xfrm>
          <a:prstGeom prst="rect">
            <a:avLst/>
          </a:prstGeom>
          <a:noFill/>
        </p:spPr>
        <p:txBody>
          <a:bodyPr wrap="square" rtlCol="0">
            <a:spAutoFit/>
          </a:bodyPr>
          <a:lstStyle/>
          <a:p>
            <a:r>
              <a:rPr lang="en-US" dirty="0" err="1">
                <a:solidFill>
                  <a:srgbClr val="215FC3"/>
                </a:solidFill>
              </a:rPr>
              <a:t>最优状态</a:t>
            </a:r>
            <a:r>
              <a:rPr lang="en-US" altLang="zh-CN" dirty="0">
                <a:solidFill>
                  <a:srgbClr val="215FC3"/>
                </a:solidFill>
              </a:rPr>
              <a:t>-</a:t>
            </a:r>
            <a:r>
              <a:rPr lang="zh-CN" altLang="en-US" dirty="0">
                <a:solidFill>
                  <a:srgbClr val="215FC3"/>
                </a:solidFill>
              </a:rPr>
              <a:t>行动</a:t>
            </a:r>
            <a:r>
              <a:rPr lang="en-US" dirty="0" err="1">
                <a:solidFill>
                  <a:srgbClr val="215FC3"/>
                </a:solidFill>
              </a:rPr>
              <a:t>值函数</a:t>
            </a:r>
            <a:r>
              <a:rPr lang="zh-CN" altLang="en-US" dirty="0">
                <a:solidFill>
                  <a:srgbClr val="215FC3"/>
                </a:solidFill>
              </a:rPr>
              <a:t>：</a:t>
            </a:r>
            <a:r>
              <a:rPr lang="zh-CN" altLang="en-US" dirty="0"/>
              <a:t>所有可能策略下状态</a:t>
            </a:r>
            <a:r>
              <a:rPr lang="en-US" altLang="zh-CN" dirty="0"/>
              <a:t>-</a:t>
            </a:r>
            <a:r>
              <a:rPr lang="zh-CN" altLang="en-US" dirty="0"/>
              <a:t>行动值函数中最大的</a:t>
            </a:r>
            <a:endParaRPr lang="en-US" dirty="0">
              <a:solidFill>
                <a:srgbClr val="215FC3"/>
              </a:solidFill>
            </a:endParaRPr>
          </a:p>
        </p:txBody>
      </p:sp>
      <p:pic>
        <p:nvPicPr>
          <p:cNvPr id="7" name="Picture 6"/>
          <p:cNvPicPr>
            <a:picLocks noChangeAspect="1"/>
          </p:cNvPicPr>
          <p:nvPr/>
        </p:nvPicPr>
        <p:blipFill>
          <a:blip r:embed="rId2"/>
          <a:stretch>
            <a:fillRect/>
          </a:stretch>
        </p:blipFill>
        <p:spPr>
          <a:xfrm>
            <a:off x="6556633" y="5634394"/>
            <a:ext cx="3480244" cy="923330"/>
          </a:xfrm>
          <a:prstGeom prst="rect">
            <a:avLst/>
          </a:prstGeom>
        </p:spPr>
      </p:pic>
      <p:pic>
        <p:nvPicPr>
          <p:cNvPr id="8" name="Picture 7"/>
          <p:cNvPicPr>
            <a:picLocks noChangeAspect="1"/>
          </p:cNvPicPr>
          <p:nvPr/>
        </p:nvPicPr>
        <p:blipFill rotWithShape="1">
          <a:blip r:embed="rId3"/>
          <a:srcRect t="10704" b="17364"/>
          <a:stretch>
            <a:fillRect/>
          </a:stretch>
        </p:blipFill>
        <p:spPr>
          <a:xfrm>
            <a:off x="1479550" y="3412490"/>
            <a:ext cx="3512185" cy="11042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最优化</a:t>
            </a:r>
            <a:endParaRPr lang="en-US" dirty="0"/>
          </a:p>
        </p:txBody>
      </p:sp>
      <p:sp>
        <p:nvSpPr>
          <p:cNvPr id="3" name="Text Placeholder 2"/>
          <p:cNvSpPr>
            <a:spLocks noGrp="1"/>
          </p:cNvSpPr>
          <p:nvPr>
            <p:ph type="body" sz="quarter" idx="22"/>
          </p:nvPr>
        </p:nvSpPr>
        <p:spPr/>
        <p:txBody>
          <a:bodyPr/>
          <a:lstStyle/>
          <a:p>
            <a:r>
              <a:rPr lang="en-US" sz="2000" b="1" dirty="0" err="1"/>
              <a:t>贝尔曼最优方程</a:t>
            </a:r>
            <a:r>
              <a:rPr lang="en-US" sz="2000" dirty="0"/>
              <a:t>(Bellman Optimality Equation)</a:t>
            </a:r>
          </a:p>
          <a:p>
            <a:endParaRPr lang="en-US" sz="2000" dirty="0"/>
          </a:p>
          <a:p>
            <a:pPr lvl="1"/>
            <a:r>
              <a:rPr lang="en-US" sz="1800" dirty="0" err="1"/>
              <a:t>由最优状态值函数</a:t>
            </a:r>
            <a:r>
              <a:rPr lang="zh-CN" altLang="en-US" sz="1800" dirty="0"/>
              <a:t>、结合贝尔曼方程式得出</a:t>
            </a:r>
            <a:endParaRPr lang="en-US" altLang="zh-CN" sz="1800" dirty="0"/>
          </a:p>
          <a:p>
            <a:pPr lvl="1"/>
            <a:endParaRPr lang="en-US" dirty="0"/>
          </a:p>
        </p:txBody>
      </p:sp>
      <p:pic>
        <p:nvPicPr>
          <p:cNvPr id="4" name="Picture 3"/>
          <p:cNvPicPr>
            <a:picLocks noChangeAspect="1"/>
          </p:cNvPicPr>
          <p:nvPr/>
        </p:nvPicPr>
        <p:blipFill>
          <a:blip r:embed="rId2"/>
          <a:stretch>
            <a:fillRect/>
          </a:stretch>
        </p:blipFill>
        <p:spPr>
          <a:xfrm>
            <a:off x="1490019" y="2405685"/>
            <a:ext cx="4605981" cy="271794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本章小节</a:t>
            </a:r>
            <a:endParaRPr lang="en-US" dirty="0"/>
          </a:p>
        </p:txBody>
      </p:sp>
      <p:sp>
        <p:nvSpPr>
          <p:cNvPr id="3" name="Text Placeholder 2"/>
          <p:cNvSpPr>
            <a:spLocks noGrp="1"/>
          </p:cNvSpPr>
          <p:nvPr>
            <p:ph type="body" sz="quarter" idx="22"/>
          </p:nvPr>
        </p:nvSpPr>
        <p:spPr/>
        <p:txBody>
          <a:bodyPr/>
          <a:lstStyle/>
          <a:p>
            <a:r>
              <a:rPr lang="zh-CN" altLang="en-US" sz="2000" dirty="0"/>
              <a:t>所有强化学习问题的分析都可以基于</a:t>
            </a:r>
            <a:r>
              <a:rPr lang="zh-CN" altLang="en-US" sz="2000" b="1" dirty="0">
                <a:solidFill>
                  <a:srgbClr val="215FC3"/>
                </a:solidFill>
              </a:rPr>
              <a:t>马尔科夫决策过程（</a:t>
            </a:r>
            <a:r>
              <a:rPr lang="en-US" sz="2000" b="1" dirty="0">
                <a:solidFill>
                  <a:srgbClr val="215FC3"/>
                </a:solidFill>
              </a:rPr>
              <a:t>MDP）</a:t>
            </a:r>
            <a:r>
              <a:rPr lang="zh-CN" altLang="en-US" sz="2000" dirty="0"/>
              <a:t>来进行</a:t>
            </a:r>
            <a:endParaRPr lang="en-US" altLang="zh-CN" sz="2000" dirty="0"/>
          </a:p>
          <a:p>
            <a:r>
              <a:rPr lang="zh-CN" altLang="en-US" sz="2000" dirty="0"/>
              <a:t>基于研究可行性和归纳性的考量，马尔科夫决策过程将现实环境抽象形成一个</a:t>
            </a:r>
            <a:r>
              <a:rPr lang="zh-CN" altLang="en-US" sz="2000" b="1" dirty="0">
                <a:solidFill>
                  <a:srgbClr val="215FC3"/>
                </a:solidFill>
              </a:rPr>
              <a:t>环境模型</a:t>
            </a:r>
            <a:r>
              <a:rPr lang="zh-CN" altLang="en-US" sz="2000" dirty="0"/>
              <a:t>，公式化地定义了强化学习的几大关键要素，包括状态、行动、奖励、转移概率等。</a:t>
            </a:r>
            <a:endParaRPr lang="en-US" altLang="zh-CN" sz="2000" dirty="0"/>
          </a:p>
          <a:p>
            <a:r>
              <a:rPr lang="zh-CN" altLang="en-US" sz="2000" dirty="0"/>
              <a:t>一个有限的马尔科夫决策过程拥有</a:t>
            </a:r>
            <a:r>
              <a:rPr lang="zh-CN" altLang="en-US" sz="2000" b="1" dirty="0">
                <a:solidFill>
                  <a:srgbClr val="215FC3"/>
                </a:solidFill>
              </a:rPr>
              <a:t>有限的</a:t>
            </a:r>
            <a:r>
              <a:rPr lang="zh-CN" altLang="en-US" sz="2000" dirty="0"/>
              <a:t>状态、行动和奖励空间</a:t>
            </a:r>
            <a:endParaRPr lang="en-US" altLang="zh-CN" sz="2000" dirty="0"/>
          </a:p>
          <a:p>
            <a:r>
              <a:rPr lang="zh-CN" altLang="en-US" sz="2000" dirty="0"/>
              <a:t>大部分的研究都是基于有限马尔科夫决策过程进行的，尽管现实世界比这更加复杂（如连续状态或行动空间），但这些基于有限马尔科夫决策过程的研究成果，为解决强化学习现实问题提供了理论方面的指导。</a:t>
            </a:r>
          </a:p>
          <a:p>
            <a:endParaRPr lang="en-US" sz="2000" dirty="0"/>
          </a:p>
        </p:txBody>
      </p:sp>
      <p:sp>
        <p:nvSpPr>
          <p:cNvPr id="4" name="Rounded Rectangle 3"/>
          <p:cNvSpPr/>
          <p:nvPr/>
        </p:nvSpPr>
        <p:spPr>
          <a:xfrm>
            <a:off x="2053652" y="4781029"/>
            <a:ext cx="1737092" cy="751174"/>
          </a:xfrm>
          <a:prstGeom prst="roundRect">
            <a:avLst/>
          </a:prstGeom>
          <a:solidFill>
            <a:schemeClr val="accent5">
              <a:lumMod val="75000"/>
            </a:scheme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b="1" dirty="0" err="1">
                <a:solidFill>
                  <a:schemeClr val="bg1"/>
                </a:solidFill>
              </a:rPr>
              <a:t>现实环境抽象</a:t>
            </a:r>
          </a:p>
        </p:txBody>
      </p:sp>
      <p:sp>
        <p:nvSpPr>
          <p:cNvPr id="5" name="Right Arrow 4"/>
          <p:cNvSpPr/>
          <p:nvPr/>
        </p:nvSpPr>
        <p:spPr>
          <a:xfrm>
            <a:off x="4103544" y="4781029"/>
            <a:ext cx="2533338" cy="751174"/>
          </a:xfrm>
          <a:prstGeom prst="rightArrow">
            <a:avLst/>
          </a:prstGeom>
          <a:solidFill>
            <a:schemeClr val="accent5">
              <a:lumMod val="40000"/>
              <a:lumOff val="6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b="1" dirty="0" err="1">
                <a:solidFill>
                  <a:schemeClr val="tx1"/>
                </a:solidFill>
              </a:rPr>
              <a:t>马尔科夫决策过程</a:t>
            </a:r>
          </a:p>
        </p:txBody>
      </p:sp>
      <p:sp>
        <p:nvSpPr>
          <p:cNvPr id="6" name="Rounded Rectangle 5"/>
          <p:cNvSpPr/>
          <p:nvPr/>
        </p:nvSpPr>
        <p:spPr>
          <a:xfrm>
            <a:off x="6913614" y="4586573"/>
            <a:ext cx="2975288" cy="1140086"/>
          </a:xfrm>
          <a:prstGeom prst="roundRect">
            <a:avLst/>
          </a:prstGeom>
          <a:solidFill>
            <a:schemeClr val="accent5">
              <a:lumMod val="75000"/>
            </a:schemeClr>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b="1" dirty="0" err="1">
                <a:solidFill>
                  <a:schemeClr val="bg1"/>
                </a:solidFill>
              </a:rPr>
              <a:t>环境模型</a:t>
            </a:r>
            <a:r>
              <a:rPr lang="zh-CN" altLang="en-US" b="1" dirty="0">
                <a:solidFill>
                  <a:schemeClr val="bg1"/>
                </a:solidFill>
              </a:rPr>
              <a:t>：状态、行动、奖励、转移概率等</a:t>
            </a:r>
            <a:endParaRPr lang="en-US" b="1"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
            <a:extLst>
              <a:ext uri="{FF2B5EF4-FFF2-40B4-BE49-F238E27FC236}">
                <a16:creationId xmlns:a16="http://schemas.microsoft.com/office/drawing/2014/main" id="{34F8B600-EDC9-094C-9D97-0831F851488D}"/>
              </a:ext>
            </a:extLst>
          </p:cNvPr>
          <p:cNvSpPr>
            <a:spLocks noGrp="1"/>
          </p:cNvSpPr>
          <p:nvPr>
            <p:ph type="body" sz="quarter" idx="10"/>
          </p:nvPr>
        </p:nvSpPr>
        <p:spPr>
          <a:xfrm>
            <a:off x="474300" y="345996"/>
            <a:ext cx="9203100" cy="461724"/>
          </a:xfrm>
        </p:spPr>
        <p:txBody>
          <a:bodyPr/>
          <a:lstStyle/>
          <a:p>
            <a:r>
              <a:rPr lang="zh-CN" altLang="en-US" sz="2000" dirty="0"/>
              <a:t>袁莎</a:t>
            </a:r>
            <a:r>
              <a:rPr lang="en-US" altLang="zh-CN" sz="2000" dirty="0"/>
              <a:t>, </a:t>
            </a:r>
            <a:r>
              <a:rPr lang="zh-CN" altLang="en-US" sz="2000" dirty="0"/>
              <a:t>白朔天</a:t>
            </a:r>
            <a:r>
              <a:rPr lang="en-US" altLang="zh-CN" sz="2000" dirty="0"/>
              <a:t>, </a:t>
            </a:r>
            <a:r>
              <a:rPr lang="zh-CN" altLang="en-US" sz="2000" dirty="0"/>
              <a:t>唐杰</a:t>
            </a:r>
            <a:r>
              <a:rPr lang="en-US" altLang="zh-CN" sz="2000" dirty="0"/>
              <a:t>. </a:t>
            </a:r>
            <a:r>
              <a:rPr lang="zh-CN" altLang="en-US" sz="2000" dirty="0"/>
              <a:t>强化学习（微课版）</a:t>
            </a:r>
            <a:r>
              <a:rPr lang="en-US" altLang="zh-CN" sz="2000" dirty="0"/>
              <a:t>. </a:t>
            </a:r>
            <a:r>
              <a:rPr lang="zh-CN" altLang="en-US" sz="2000" dirty="0"/>
              <a:t>清华大学出版社</a:t>
            </a:r>
          </a:p>
        </p:txBody>
      </p:sp>
      <p:pic>
        <p:nvPicPr>
          <p:cNvPr id="5" name="图片 4">
            <a:extLst>
              <a:ext uri="{FF2B5EF4-FFF2-40B4-BE49-F238E27FC236}">
                <a16:creationId xmlns:a16="http://schemas.microsoft.com/office/drawing/2014/main" id="{60386985-C5F1-E143-90F9-3D7A3B0418ED}"/>
              </a:ext>
            </a:extLst>
          </p:cNvPr>
          <p:cNvPicPr>
            <a:picLocks noChangeAspect="1"/>
          </p:cNvPicPr>
          <p:nvPr/>
        </p:nvPicPr>
        <p:blipFill>
          <a:blip r:embed="rId2"/>
          <a:stretch>
            <a:fillRect/>
          </a:stretch>
        </p:blipFill>
        <p:spPr>
          <a:xfrm>
            <a:off x="1079500" y="2499360"/>
            <a:ext cx="2501900" cy="2501900"/>
          </a:xfrm>
          <a:prstGeom prst="rect">
            <a:avLst/>
          </a:prstGeom>
        </p:spPr>
      </p:pic>
      <p:sp>
        <p:nvSpPr>
          <p:cNvPr id="6" name="文本占位符 5">
            <a:extLst>
              <a:ext uri="{FF2B5EF4-FFF2-40B4-BE49-F238E27FC236}">
                <a16:creationId xmlns:a16="http://schemas.microsoft.com/office/drawing/2014/main" id="{98A8D970-D4E2-E943-81C0-3FFBE4537F83}"/>
              </a:ext>
            </a:extLst>
          </p:cNvPr>
          <p:cNvSpPr txBox="1">
            <a:spLocks/>
          </p:cNvSpPr>
          <p:nvPr/>
        </p:nvSpPr>
        <p:spPr>
          <a:xfrm>
            <a:off x="1371260" y="2037636"/>
            <a:ext cx="1918380" cy="461724"/>
          </a:xfrm>
          <a:prstGeom prst="rect">
            <a:avLst/>
          </a:prstGeom>
          <a:noFill/>
          <a:ln>
            <a:noFill/>
          </a:ln>
        </p:spPr>
        <p:txBody>
          <a:bodyPr lIns="0" tIns="0" rIns="0" bIns="0" anchor="t"/>
          <a:lstStyle>
            <a:lvl1pPr marL="0" indent="0" algn="l" defTabSz="914400" rtl="0" eaLnBrk="1" latinLnBrk="0" hangingPunct="1">
              <a:lnSpc>
                <a:spcPct val="90000"/>
              </a:lnSpc>
              <a:spcBef>
                <a:spcPts val="1000"/>
              </a:spcBef>
              <a:buFont typeface="Arial" panose="020B0604020202090204" pitchFamily="34" charset="0"/>
              <a:buNone/>
              <a:defRPr sz="3000" b="1" i="0" kern="1200">
                <a:ln>
                  <a:noFill/>
                </a:ln>
                <a:solidFill>
                  <a:srgbClr val="0070C0"/>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dirty="0"/>
              <a:t>京东购买二维码</a:t>
            </a:r>
          </a:p>
        </p:txBody>
      </p:sp>
      <p:pic>
        <p:nvPicPr>
          <p:cNvPr id="8" name="图片 7">
            <a:extLst>
              <a:ext uri="{FF2B5EF4-FFF2-40B4-BE49-F238E27FC236}">
                <a16:creationId xmlns:a16="http://schemas.microsoft.com/office/drawing/2014/main" id="{DB0E6482-A3DE-724E-BF27-1F8FFC52F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2392680"/>
            <a:ext cx="2788920" cy="2788920"/>
          </a:xfrm>
          <a:prstGeom prst="rect">
            <a:avLst/>
          </a:prstGeom>
        </p:spPr>
      </p:pic>
      <p:sp>
        <p:nvSpPr>
          <p:cNvPr id="9" name="文本占位符 5">
            <a:extLst>
              <a:ext uri="{FF2B5EF4-FFF2-40B4-BE49-F238E27FC236}">
                <a16:creationId xmlns:a16="http://schemas.microsoft.com/office/drawing/2014/main" id="{37439898-56FF-C944-B2D2-6BC8E2770D8C}"/>
              </a:ext>
            </a:extLst>
          </p:cNvPr>
          <p:cNvSpPr txBox="1">
            <a:spLocks/>
          </p:cNvSpPr>
          <p:nvPr/>
        </p:nvSpPr>
        <p:spPr>
          <a:xfrm>
            <a:off x="8308465" y="2095064"/>
            <a:ext cx="1918380" cy="461724"/>
          </a:xfrm>
          <a:prstGeom prst="rect">
            <a:avLst/>
          </a:prstGeom>
          <a:noFill/>
          <a:ln>
            <a:noFill/>
          </a:ln>
        </p:spPr>
        <p:txBody>
          <a:bodyPr lIns="0" tIns="0" rIns="0" bIns="0" anchor="t"/>
          <a:lstStyle>
            <a:lvl1pPr marL="0" indent="0" algn="l" defTabSz="914400" rtl="0" eaLnBrk="1" latinLnBrk="0" hangingPunct="1">
              <a:lnSpc>
                <a:spcPct val="90000"/>
              </a:lnSpc>
              <a:spcBef>
                <a:spcPts val="1000"/>
              </a:spcBef>
              <a:buFont typeface="Arial" panose="020B0604020202090204" pitchFamily="34" charset="0"/>
              <a:buNone/>
              <a:defRPr sz="3000" b="1" i="0" kern="1200">
                <a:ln>
                  <a:noFill/>
                </a:ln>
                <a:solidFill>
                  <a:srgbClr val="0070C0"/>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dirty="0"/>
              <a:t>交流公众号</a:t>
            </a:r>
          </a:p>
        </p:txBody>
      </p:sp>
      <p:pic>
        <p:nvPicPr>
          <p:cNvPr id="12" name="图片 11">
            <a:extLst>
              <a:ext uri="{FF2B5EF4-FFF2-40B4-BE49-F238E27FC236}">
                <a16:creationId xmlns:a16="http://schemas.microsoft.com/office/drawing/2014/main" id="{3AC24343-BFC4-4D42-AEE6-68C35C00EF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1350" y="2528570"/>
            <a:ext cx="2501900" cy="2501900"/>
          </a:xfrm>
          <a:prstGeom prst="rect">
            <a:avLst/>
          </a:prstGeom>
        </p:spPr>
      </p:pic>
      <p:sp>
        <p:nvSpPr>
          <p:cNvPr id="13" name="文本占位符 5">
            <a:extLst>
              <a:ext uri="{FF2B5EF4-FFF2-40B4-BE49-F238E27FC236}">
                <a16:creationId xmlns:a16="http://schemas.microsoft.com/office/drawing/2014/main" id="{10B00AAA-7CF8-5B46-9155-EDB0E8125E96}"/>
              </a:ext>
            </a:extLst>
          </p:cNvPr>
          <p:cNvSpPr txBox="1">
            <a:spLocks/>
          </p:cNvSpPr>
          <p:nvPr/>
        </p:nvSpPr>
        <p:spPr>
          <a:xfrm>
            <a:off x="4846615" y="2066846"/>
            <a:ext cx="1918380" cy="461724"/>
          </a:xfrm>
          <a:prstGeom prst="rect">
            <a:avLst/>
          </a:prstGeom>
          <a:noFill/>
          <a:ln>
            <a:noFill/>
          </a:ln>
        </p:spPr>
        <p:txBody>
          <a:bodyPr lIns="0" tIns="0" rIns="0" bIns="0" anchor="t"/>
          <a:lstStyle>
            <a:lvl1pPr marL="0" indent="0" algn="l" defTabSz="914400" rtl="0" eaLnBrk="1" latinLnBrk="0" hangingPunct="1">
              <a:lnSpc>
                <a:spcPct val="90000"/>
              </a:lnSpc>
              <a:spcBef>
                <a:spcPts val="1000"/>
              </a:spcBef>
              <a:buFont typeface="Arial" panose="020B0604020202090204" pitchFamily="34" charset="0"/>
              <a:buNone/>
              <a:defRPr sz="3000" b="1" i="0" kern="1200">
                <a:ln>
                  <a:noFill/>
                </a:ln>
                <a:solidFill>
                  <a:srgbClr val="0070C0"/>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dirty="0"/>
              <a:t>淘宝购买二维码</a:t>
            </a:r>
          </a:p>
        </p:txBody>
      </p:sp>
    </p:spTree>
    <p:extLst>
      <p:ext uri="{BB962C8B-B14F-4D97-AF65-F5344CB8AC3E}">
        <p14:creationId xmlns:p14="http://schemas.microsoft.com/office/powerpoint/2010/main" val="3467212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a:t>序贯决策</a:t>
            </a:r>
          </a:p>
        </p:txBody>
      </p:sp>
      <p:sp>
        <p:nvSpPr>
          <p:cNvPr id="5" name="文本占位符 4"/>
          <p:cNvSpPr>
            <a:spLocks noGrp="1"/>
          </p:cNvSpPr>
          <p:nvPr>
            <p:ph type="body" sz="quarter" idx="22"/>
          </p:nvPr>
        </p:nvSpPr>
        <p:spPr/>
        <p:txBody>
          <a:bodyPr/>
          <a:lstStyle/>
          <a:p>
            <a:r>
              <a:rPr lang="zh-CN" altLang="en-US" sz="2000"/>
              <a:t>回顾：强化学习是参与者为了达到长期回报最大化的目标，通过观察系统环境不断试错进行学习的过程，并最终形成最优策略。</a:t>
            </a:r>
            <a:endParaRPr lang="zh-CN" altLang="en-US"/>
          </a:p>
          <a:p>
            <a:pPr marL="0" indent="0">
              <a:buNone/>
            </a:pPr>
            <a:endParaRPr lang="zh-CN" altLang="en-US"/>
          </a:p>
          <a:p>
            <a:r>
              <a:rPr lang="zh-CN" altLang="en-US" sz="2000" b="1"/>
              <a:t>序贯决策问题：</a:t>
            </a:r>
            <a:endParaRPr lang="zh-CN" altLang="en-US"/>
          </a:p>
          <a:p>
            <a:pPr lvl="1"/>
            <a:r>
              <a:rPr lang="zh-CN" altLang="en-US" sz="1800"/>
              <a:t>针对随机动态系统的不确定性按时间顺序给出最优策略。（</a:t>
            </a:r>
            <a:r>
              <a:rPr lang="zh-CN" altLang="en-US" sz="1800">
                <a:sym typeface="+mn-ea"/>
              </a:rPr>
              <a:t>强化学习目标</a:t>
            </a:r>
            <a:r>
              <a:rPr lang="zh-CN" altLang="en-US" sz="1800"/>
              <a:t>）</a:t>
            </a:r>
          </a:p>
          <a:p>
            <a:pPr lvl="1"/>
            <a:r>
              <a:rPr lang="zh-CN" altLang="en-US" sz="1800" b="1"/>
              <a:t>马尔科夫决策过程（Markov Decision Process, MDP）</a:t>
            </a:r>
            <a:r>
              <a:rPr lang="zh-CN" altLang="en-US" sz="1800"/>
              <a:t>是解决序贯决策问题的经典方法。</a:t>
            </a:r>
          </a:p>
          <a:p>
            <a:pPr marL="457200" lvl="1" indent="0">
              <a:buNone/>
            </a:pPr>
            <a:endParaRPr lang="zh-CN" altLang="en-US" sz="1800"/>
          </a:p>
        </p:txBody>
      </p:sp>
      <p:sp>
        <p:nvSpPr>
          <p:cNvPr id="3" name="灯片编号占位符 2"/>
          <p:cNvSpPr>
            <a:spLocks noGrp="1"/>
          </p:cNvSpPr>
          <p:nvPr>
            <p:ph type="sldNum" sz="quarter" idx="4294967295"/>
          </p:nvPr>
        </p:nvSpPr>
        <p:spPr>
          <a:xfrm>
            <a:off x="9448800" y="6356350"/>
            <a:ext cx="2743200" cy="365125"/>
          </a:xfrm>
        </p:spPr>
        <p:txBody>
          <a:bodyPr/>
          <a:lstStyle/>
          <a:p>
            <a:fld id="{7D9BB5D0-35E4-459D-AEF3-FE4D7C45CC19}" type="slidenum">
              <a:rPr lang="zh-CN" altLang="en-US" smtClean="0"/>
              <a:t>3</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err="1"/>
              <a:t>马尔科夫过程</a:t>
            </a:r>
            <a:endParaRPr kumimoji="1" lang="zh-CN" altLang="en-US" dirty="0"/>
          </a:p>
        </p:txBody>
      </p:sp>
      <p:sp>
        <p:nvSpPr>
          <p:cNvPr id="3" name="文本占位符 2"/>
          <p:cNvSpPr>
            <a:spLocks noGrp="1"/>
          </p:cNvSpPr>
          <p:nvPr>
            <p:ph type="body" sz="quarter" idx="22"/>
          </p:nvPr>
        </p:nvSpPr>
        <p:spPr/>
        <p:txBody>
          <a:bodyPr/>
          <a:lstStyle/>
          <a:p>
            <a:pPr marL="342900" indent="-342900">
              <a:buFont typeface="Arial" panose="020B0604020202090204" pitchFamily="34" charset="0"/>
              <a:buChar char="•"/>
            </a:pPr>
            <a:r>
              <a:rPr lang="en-US" sz="2000" b="1" dirty="0" err="1"/>
              <a:t>马尔科夫性</a:t>
            </a:r>
            <a:r>
              <a:rPr lang="zh-CN" altLang="en-US" dirty="0"/>
              <a:t>：</a:t>
            </a:r>
            <a:endParaRPr lang="en-US" altLang="zh-CN" dirty="0"/>
          </a:p>
          <a:p>
            <a:pPr lvl="1"/>
            <a:r>
              <a:rPr lang="en-US" sz="1600" dirty="0" err="1"/>
              <a:t>无后效性的随机过程</a:t>
            </a:r>
            <a:endParaRPr lang="en-US" sz="1600" dirty="0"/>
          </a:p>
          <a:p>
            <a:pPr lvl="1"/>
            <a:r>
              <a:rPr lang="zh-CN" altLang="en-US" sz="1600" dirty="0"/>
              <a:t>未来的状态只与</a:t>
            </a:r>
            <a:r>
              <a:rPr lang="zh-CN" altLang="en-US" sz="1600" b="1" dirty="0">
                <a:solidFill>
                  <a:srgbClr val="215FC3"/>
                </a:solidFill>
              </a:rPr>
              <a:t>当前状态</a:t>
            </a:r>
            <a:r>
              <a:rPr lang="zh-CN" altLang="en-US" sz="1600" dirty="0"/>
              <a:t>有关，与过去所有状态无关</a:t>
            </a:r>
            <a:endParaRPr lang="en-US" altLang="zh-CN" sz="1600" dirty="0"/>
          </a:p>
          <a:p>
            <a:pPr marL="342900" indent="-342900">
              <a:buFont typeface="Arial" panose="020B0604020202090204" pitchFamily="34" charset="0"/>
              <a:buChar char="•"/>
            </a:pPr>
            <a:r>
              <a:rPr lang="zh-CN" altLang="en-US" sz="2000" b="1" dirty="0"/>
              <a:t>马尔科夫过程</a:t>
            </a:r>
            <a:r>
              <a:rPr lang="zh-CN" altLang="en-US" sz="2000" dirty="0"/>
              <a:t>：</a:t>
            </a:r>
            <a:endParaRPr lang="en-US" altLang="zh-CN" sz="2000" dirty="0"/>
          </a:p>
          <a:p>
            <a:pPr lvl="1"/>
            <a:r>
              <a:rPr lang="zh-CN" altLang="en-US" sz="1600" dirty="0"/>
              <a:t>具备马尔科夫性的随机过程</a:t>
            </a:r>
            <a:endParaRPr lang="en-US" altLang="zh-CN" sz="1600" dirty="0"/>
          </a:p>
          <a:p>
            <a:pPr marL="342900" indent="-342900">
              <a:buFont typeface="Arial" panose="020B0604020202090204" pitchFamily="34" charset="0"/>
              <a:buChar char="•"/>
            </a:pPr>
            <a:r>
              <a:rPr lang="zh-CN" altLang="en-US" sz="2000" b="1" dirty="0"/>
              <a:t>马尔科夫链</a:t>
            </a:r>
            <a:r>
              <a:rPr lang="zh-CN" altLang="en-US" sz="2000" dirty="0"/>
              <a:t>：</a:t>
            </a:r>
            <a:endParaRPr lang="en-US" altLang="zh-CN" sz="2000" dirty="0"/>
          </a:p>
          <a:p>
            <a:pPr lvl="1"/>
            <a:r>
              <a:rPr lang="zh-CN" altLang="en-US" sz="1600" dirty="0"/>
              <a:t>状态离散的马尔科夫过程</a:t>
            </a:r>
            <a:endParaRPr lang="en-US" altLang="zh-CN" sz="1600" dirty="0"/>
          </a:p>
          <a:p>
            <a:pPr marL="342900" indent="-342900">
              <a:buFont typeface="Arial" panose="020B0604020202090204" pitchFamily="34" charset="0"/>
              <a:buChar char="•"/>
            </a:pPr>
            <a:r>
              <a:rPr lang="zh-CN" altLang="en-US" sz="2000" b="1" dirty="0"/>
              <a:t>准确数学定义</a:t>
            </a:r>
            <a:endParaRPr lang="en-US" altLang="zh-CN" sz="2000" b="1" dirty="0"/>
          </a:p>
          <a:p>
            <a:pPr lvl="1"/>
            <a:endParaRPr lang="en-US" altLang="zh-CN" sz="1600" dirty="0"/>
          </a:p>
          <a:p>
            <a:pPr lvl="1"/>
            <a:endParaRPr lang="en-US" altLang="zh-CN" sz="1600" dirty="0"/>
          </a:p>
          <a:p>
            <a:endParaRPr kumimoji="1" lang="zh-CN" altLang="en-US" dirty="0"/>
          </a:p>
        </p:txBody>
      </p:sp>
      <p:pic>
        <p:nvPicPr>
          <p:cNvPr id="5" name="图片 4"/>
          <p:cNvPicPr>
            <a:picLocks noChangeAspect="1"/>
          </p:cNvPicPr>
          <p:nvPr/>
        </p:nvPicPr>
        <p:blipFill>
          <a:blip r:embed="rId2"/>
          <a:stretch>
            <a:fillRect/>
          </a:stretch>
        </p:blipFill>
        <p:spPr>
          <a:xfrm>
            <a:off x="2403475" y="5005705"/>
            <a:ext cx="6819900" cy="1524000"/>
          </a:xfrm>
          <a:prstGeom prst="rect">
            <a:avLst/>
          </a:prstGeom>
        </p:spPr>
      </p:pic>
      <p:pic>
        <p:nvPicPr>
          <p:cNvPr id="6" name="图片 5"/>
          <p:cNvPicPr>
            <a:picLocks noChangeAspect="1"/>
          </p:cNvPicPr>
          <p:nvPr/>
        </p:nvPicPr>
        <p:blipFill>
          <a:blip r:embed="rId3"/>
          <a:stretch>
            <a:fillRect/>
          </a:stretch>
        </p:blipFill>
        <p:spPr>
          <a:xfrm>
            <a:off x="709295" y="4251960"/>
            <a:ext cx="8287385" cy="5746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err="1"/>
              <a:t>转移概率</a:t>
            </a:r>
            <a:endParaRPr kumimoji="1" lang="zh-CN" altLang="en-US" dirty="0"/>
          </a:p>
        </p:txBody>
      </p:sp>
      <p:sp>
        <p:nvSpPr>
          <p:cNvPr id="3" name="文本占位符 2"/>
          <p:cNvSpPr>
            <a:spLocks noGrp="1"/>
          </p:cNvSpPr>
          <p:nvPr>
            <p:ph type="body" sz="quarter" idx="22"/>
          </p:nvPr>
        </p:nvSpPr>
        <p:spPr/>
        <p:txBody>
          <a:bodyPr/>
          <a:lstStyle/>
          <a:p>
            <a:r>
              <a:rPr lang="zh-CN" altLang="en-US" sz="2000" dirty="0"/>
              <a:t>马尔科夫链的统计特性完全由</a:t>
            </a:r>
            <a:r>
              <a:rPr lang="zh-CN" altLang="en-US" sz="2000" b="1" dirty="0">
                <a:solidFill>
                  <a:srgbClr val="215FC3"/>
                </a:solidFill>
              </a:rPr>
              <a:t>条件概率</a:t>
            </a:r>
            <a:r>
              <a:rPr lang="zh-CN" altLang="en-US" sz="2000" dirty="0"/>
              <a:t>𝑃</a:t>
            </a:r>
            <a:r>
              <a:rPr lang="en-US" altLang="zh-CN" sz="2000" dirty="0"/>
              <a:t>{𝑋</a:t>
            </a:r>
            <a:r>
              <a:rPr lang="en-US" altLang="zh-CN" sz="2000" baseline="-25000" dirty="0"/>
              <a:t>𝑛+1</a:t>
            </a:r>
            <a:r>
              <a:rPr lang="en-US" altLang="zh-CN" sz="2000" dirty="0"/>
              <a:t> = 𝑠</a:t>
            </a:r>
            <a:r>
              <a:rPr lang="en-US" altLang="zh-CN" sz="2000" baseline="-25000" dirty="0"/>
              <a:t>𝑛+1</a:t>
            </a:r>
            <a:r>
              <a:rPr lang="en-US" altLang="zh-CN" sz="2000" dirty="0"/>
              <a:t>|𝑋</a:t>
            </a:r>
            <a:r>
              <a:rPr lang="en-US" altLang="zh-CN" sz="2000" baseline="-25000" dirty="0"/>
              <a:t>𝑛 </a:t>
            </a:r>
            <a:r>
              <a:rPr lang="en-US" altLang="zh-CN" sz="2000" dirty="0"/>
              <a:t>= 𝑠</a:t>
            </a:r>
            <a:r>
              <a:rPr lang="en-US" altLang="zh-CN" sz="2000" baseline="-25000" dirty="0"/>
              <a:t>𝑛</a:t>
            </a:r>
            <a:r>
              <a:rPr lang="en-US" altLang="zh-CN" sz="2000" dirty="0"/>
              <a:t>} </a:t>
            </a:r>
            <a:r>
              <a:rPr lang="zh-CN" altLang="en-US" sz="2000" dirty="0"/>
              <a:t>决定</a:t>
            </a:r>
            <a:endParaRPr lang="en-US" altLang="zh-CN" sz="2000" dirty="0"/>
          </a:p>
          <a:p>
            <a:endParaRPr lang="zh-CN" altLang="en-US" sz="2000" dirty="0"/>
          </a:p>
          <a:p>
            <a:endParaRPr lang="zh-CN" altLang="en-US" sz="2000" dirty="0"/>
          </a:p>
          <a:p>
            <a:r>
              <a:rPr lang="en-US" sz="2000" b="1" dirty="0" err="1"/>
              <a:t>转移概率</a:t>
            </a:r>
            <a:r>
              <a:rPr lang="zh-CN" altLang="en-US" sz="2000" b="1" dirty="0"/>
              <a:t>：</a:t>
            </a:r>
            <a:endParaRPr lang="en-US" altLang="zh-CN" sz="2000" b="1" dirty="0"/>
          </a:p>
          <a:p>
            <a:pPr lvl="1"/>
            <a:r>
              <a:rPr lang="zh-CN" altLang="en-US" sz="1600" dirty="0"/>
              <a:t>从第 𝑛 步的状态 𝑖 转移到第 𝑛 </a:t>
            </a:r>
            <a:r>
              <a:rPr lang="en-US" altLang="zh-CN" sz="1600" dirty="0"/>
              <a:t>+ 1 </a:t>
            </a:r>
            <a:r>
              <a:rPr lang="zh-CN" altLang="en-US" sz="1600" dirty="0"/>
              <a:t>步的状态 𝑗 的条件概率</a:t>
            </a:r>
          </a:p>
          <a:p>
            <a:pPr lvl="1"/>
            <a:r>
              <a:rPr lang="zh-CN" altLang="en-US" sz="1600" dirty="0"/>
              <a:t>当马尔科夫链 </a:t>
            </a:r>
            <a:r>
              <a:rPr lang="en-US" altLang="zh-CN" sz="1600" dirty="0"/>
              <a:t>{𝑋</a:t>
            </a:r>
            <a:r>
              <a:rPr lang="en-US" altLang="zh-CN" sz="1600" baseline="-25000" dirty="0"/>
              <a:t>𝑛</a:t>
            </a:r>
            <a:r>
              <a:rPr lang="en-US" altLang="zh-CN" sz="1600" dirty="0"/>
              <a:t>} </a:t>
            </a:r>
            <a:r>
              <a:rPr lang="zh-CN" altLang="en-US" sz="1600" dirty="0"/>
              <a:t>的转移概率 𝑝</a:t>
            </a:r>
            <a:r>
              <a:rPr lang="zh-CN" altLang="en-US" sz="1600" baseline="-25000" dirty="0"/>
              <a:t>𝑖𝑗</a:t>
            </a:r>
            <a:r>
              <a:rPr lang="en-US" altLang="zh-CN" sz="1600" dirty="0"/>
              <a:t>(𝑛) </a:t>
            </a:r>
            <a:r>
              <a:rPr lang="zh-CN" altLang="en-US" sz="1600" dirty="0"/>
              <a:t>与时间参数 𝑛 无关时，该马尔科夫链具有</a:t>
            </a:r>
            <a:r>
              <a:rPr lang="zh-CN" altLang="en-US" sz="1600" b="1" dirty="0"/>
              <a:t>平稳转移概率</a:t>
            </a:r>
            <a:r>
              <a:rPr lang="zh-CN" altLang="en-US" sz="1600" dirty="0"/>
              <a:t>；</a:t>
            </a:r>
          </a:p>
          <a:p>
            <a:pPr lvl="1"/>
            <a:r>
              <a:rPr lang="zh-CN" altLang="en-US" sz="1600" dirty="0"/>
              <a:t>具有平稳转移概率的马尔科夫链是</a:t>
            </a:r>
            <a:r>
              <a:rPr lang="zh-CN" altLang="en-US" sz="1600" b="1" dirty="0"/>
              <a:t>齐次</a:t>
            </a:r>
            <a:r>
              <a:rPr lang="zh-CN" altLang="en-US" sz="1600" dirty="0"/>
              <a:t>的</a:t>
            </a:r>
            <a:endParaRPr lang="en-US" altLang="zh-CN" sz="1600" dirty="0"/>
          </a:p>
          <a:p>
            <a:pPr marL="457200" lvl="1" indent="0">
              <a:buNone/>
            </a:pPr>
            <a:endParaRPr lang="en-US" sz="1600" dirty="0"/>
          </a:p>
          <a:p>
            <a:r>
              <a:rPr lang="en-US" sz="2000" b="1" dirty="0" err="1"/>
              <a:t>初始概率</a:t>
            </a:r>
            <a:r>
              <a:rPr lang="zh-CN" altLang="en-US" sz="2000" b="1" dirty="0"/>
              <a:t>：</a:t>
            </a:r>
          </a:p>
          <a:p>
            <a:pPr marL="457200" lvl="1" indent="0">
              <a:buNone/>
            </a:pPr>
            <a:endParaRPr lang="zh-CN" altLang="en-US" sz="1600" dirty="0"/>
          </a:p>
          <a:p>
            <a:pPr marL="457200" lvl="1" indent="0">
              <a:buNone/>
            </a:pPr>
            <a:endParaRPr lang="zh-CN" altLang="en-US" sz="1600" dirty="0"/>
          </a:p>
          <a:p>
            <a:r>
              <a:rPr lang="en-US" sz="2000" b="1" dirty="0" err="1">
                <a:sym typeface="+mn-ea"/>
              </a:rPr>
              <a:t>绝对概率</a:t>
            </a:r>
            <a:r>
              <a:rPr lang="zh-CN" altLang="en-US" sz="2000" b="1" dirty="0">
                <a:sym typeface="+mn-ea"/>
              </a:rPr>
              <a:t>：</a:t>
            </a:r>
            <a:endParaRPr lang="en-US" sz="2000" b="1" dirty="0"/>
          </a:p>
          <a:p>
            <a:pPr marL="457200" lvl="1" indent="0" algn="l">
              <a:buNone/>
            </a:pPr>
            <a:endParaRPr lang="zh-CN" altLang="en-US" sz="1600" dirty="0"/>
          </a:p>
          <a:p>
            <a:pPr lvl="1"/>
            <a:endParaRPr lang="en-US" sz="1600" dirty="0"/>
          </a:p>
          <a:p>
            <a:pPr lvl="1"/>
            <a:endParaRPr lang="en-US" sz="1600" dirty="0"/>
          </a:p>
        </p:txBody>
      </p:sp>
      <p:pic>
        <p:nvPicPr>
          <p:cNvPr id="4" name="图片 3"/>
          <p:cNvPicPr>
            <a:picLocks noChangeAspect="1"/>
          </p:cNvPicPr>
          <p:nvPr/>
        </p:nvPicPr>
        <p:blipFill>
          <a:blip r:embed="rId3"/>
          <a:stretch>
            <a:fillRect/>
          </a:stretch>
        </p:blipFill>
        <p:spPr>
          <a:xfrm>
            <a:off x="474345" y="1605280"/>
            <a:ext cx="8220075" cy="600075"/>
          </a:xfrm>
          <a:prstGeom prst="rect">
            <a:avLst/>
          </a:prstGeom>
        </p:spPr>
      </p:pic>
      <p:grpSp>
        <p:nvGrpSpPr>
          <p:cNvPr id="12" name="组合 11"/>
          <p:cNvGrpSpPr/>
          <p:nvPr/>
        </p:nvGrpSpPr>
        <p:grpSpPr>
          <a:xfrm>
            <a:off x="9448800" y="1830705"/>
            <a:ext cx="2211070" cy="1255395"/>
            <a:chOff x="13228" y="3127"/>
            <a:chExt cx="3482" cy="1977"/>
          </a:xfrm>
        </p:grpSpPr>
        <p:grpSp>
          <p:nvGrpSpPr>
            <p:cNvPr id="10" name="组合 9"/>
            <p:cNvGrpSpPr/>
            <p:nvPr/>
          </p:nvGrpSpPr>
          <p:grpSpPr>
            <a:xfrm>
              <a:off x="13228" y="3127"/>
              <a:ext cx="3482" cy="1416"/>
              <a:chOff x="13228" y="3127"/>
              <a:chExt cx="3482" cy="1416"/>
            </a:xfrm>
          </p:grpSpPr>
          <mc:AlternateContent xmlns:mc="http://schemas.openxmlformats.org/markup-compatibility/2006" xmlns:a14="http://schemas.microsoft.com/office/drawing/2010/main">
            <mc:Choice Requires="a14">
              <p:sp>
                <p:nvSpPr>
                  <p:cNvPr id="5" name="圆角矩形 4"/>
                  <p:cNvSpPr/>
                  <p:nvPr/>
                </p:nvSpPr>
                <p:spPr>
                  <a:xfrm>
                    <a:off x="13228" y="3717"/>
                    <a:ext cx="885" cy="82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14:m>
                      <m:oMathPara xmlns:m="http://schemas.openxmlformats.org/officeDocument/2006/math">
                        <m:oMathParaPr>
                          <m:jc m:val="centerGroup"/>
                        </m:oMathParaPr>
                        <m:oMath xmlns:m="http://schemas.openxmlformats.org/officeDocument/2006/math">
                          <m:r>
                            <a:rPr lang="en-US" altLang="zh-CN" b="1" i="1">
                              <a:solidFill>
                                <a:schemeClr val="tx1"/>
                              </a:solidFill>
                              <a:latin typeface="Cambria Math" panose="02040503050406030204" charset="0"/>
                              <a:cs typeface="Cambria Math" panose="02040503050406030204" charset="0"/>
                            </a:rPr>
                            <m:t>𝒊</m:t>
                          </m:r>
                        </m:oMath>
                      </m:oMathPara>
                    </a14:m>
                    <a:endParaRPr lang="en-US" altLang="zh-CN" b="1" i="1">
                      <a:solidFill>
                        <a:schemeClr val="tx1"/>
                      </a:solidFill>
                      <a:latin typeface="Cambria Math" panose="02040503050406030204" charset="0"/>
                      <a:cs typeface="Cambria Math" panose="02040503050406030204" charset="0"/>
                    </a:endParaRPr>
                  </a:p>
                </p:txBody>
              </p:sp>
            </mc:Choice>
            <mc:Fallback xmlns="">
              <p:sp>
                <p:nvSpPr>
                  <p:cNvPr id="5" name="圆角矩形 4"/>
                  <p:cNvSpPr>
                    <a:spLocks noRot="1" noChangeAspect="1" noMove="1" noResize="1" noEditPoints="1" noAdjustHandles="1" noChangeArrowheads="1" noChangeShapeType="1" noTextEdit="1"/>
                  </p:cNvSpPr>
                  <p:nvPr/>
                </p:nvSpPr>
                <p:spPr>
                  <a:xfrm>
                    <a:off x="13228" y="3717"/>
                    <a:ext cx="885" cy="826"/>
                  </a:xfrm>
                  <a:prstGeom prst="roundRect">
                    <a:avLst/>
                  </a:prstGeom>
                  <a:blipFill rotWithShape="1">
                    <a:blip r:embed="rId4"/>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圆角矩形 5"/>
                  <p:cNvSpPr/>
                  <p:nvPr/>
                </p:nvSpPr>
                <p:spPr>
                  <a:xfrm>
                    <a:off x="15503" y="3707"/>
                    <a:ext cx="885" cy="82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14:m>
                      <m:oMathPara xmlns:m="http://schemas.openxmlformats.org/officeDocument/2006/math">
                        <m:oMathParaPr>
                          <m:jc m:val="centerGroup"/>
                        </m:oMathParaPr>
                        <m:oMath xmlns:m="http://schemas.openxmlformats.org/officeDocument/2006/math">
                          <m:r>
                            <a:rPr lang="en-US" altLang="zh-CN" b="1" i="1">
                              <a:solidFill>
                                <a:schemeClr val="tx1"/>
                              </a:solidFill>
                              <a:latin typeface="Cambria Math" panose="02040503050406030204" charset="0"/>
                              <a:cs typeface="Cambria Math" panose="02040503050406030204" charset="0"/>
                            </a:rPr>
                            <m:t>𝒋</m:t>
                          </m:r>
                        </m:oMath>
                      </m:oMathPara>
                    </a14:m>
                    <a:endParaRPr lang="zh-CN" altLang="en-US"/>
                  </a:p>
                </p:txBody>
              </p:sp>
            </mc:Choice>
            <mc:Fallback xmlns="">
              <p:sp>
                <p:nvSpPr>
                  <p:cNvPr id="6" name="圆角矩形 5"/>
                  <p:cNvSpPr>
                    <a:spLocks noRot="1" noChangeAspect="1" noMove="1" noResize="1" noEditPoints="1" noAdjustHandles="1" noChangeArrowheads="1" noChangeShapeType="1" noTextEdit="1"/>
                  </p:cNvSpPr>
                  <p:nvPr/>
                </p:nvSpPr>
                <p:spPr>
                  <a:xfrm>
                    <a:off x="15503" y="3707"/>
                    <a:ext cx="885" cy="826"/>
                  </a:xfrm>
                  <a:prstGeom prst="roundRect">
                    <a:avLst/>
                  </a:prstGeom>
                  <a:blipFill rotWithShape="1">
                    <a:blip r:embed="rId5"/>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7" name="右箭头 6"/>
              <p:cNvSpPr/>
              <p:nvPr/>
            </p:nvSpPr>
            <p:spPr>
              <a:xfrm>
                <a:off x="14276" y="3973"/>
                <a:ext cx="955" cy="295"/>
              </a:xfrm>
              <a:prstGeom prst="rightArrow">
                <a:avLst/>
              </a:prstGeom>
              <a:solidFill>
                <a:srgbClr val="215FC3"/>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mc:AlternateContent xmlns:mc="http://schemas.openxmlformats.org/markup-compatibility/2006" xmlns:a14="http://schemas.microsoft.com/office/drawing/2010/main">
            <mc:Choice Requires="a14">
              <p:sp>
                <p:nvSpPr>
                  <p:cNvPr id="8" name="文本框 7"/>
                  <p:cNvSpPr txBox="1"/>
                  <p:nvPr/>
                </p:nvSpPr>
                <p:spPr>
                  <a:xfrm>
                    <a:off x="13228" y="3127"/>
                    <a:ext cx="826" cy="5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𝑛</m:t>
                          </m:r>
                          <m:r>
                            <a:rPr lang="en-US" altLang="zh-CN" sz="1600" i="1">
                              <a:latin typeface="Cambria Math" panose="02040503050406030204" charset="0"/>
                              <a:cs typeface="Cambria Math" panose="02040503050406030204" charset="0"/>
                            </a:rPr>
                            <m:t>)</m:t>
                          </m:r>
                        </m:oMath>
                      </m:oMathPara>
                    </a14:m>
                    <a:endParaRPr lang="zh-CN" altLang="en-US" sz="1600"/>
                  </a:p>
                </p:txBody>
              </p:sp>
            </mc:Choice>
            <mc:Fallback xmlns="">
              <p:sp>
                <p:nvSpPr>
                  <p:cNvPr id="8" name="文本框 7"/>
                  <p:cNvSpPr txBox="1">
                    <a:spLocks noRot="1" noChangeAspect="1" noMove="1" noResize="1" noEditPoints="1" noAdjustHandles="1" noChangeArrowheads="1" noChangeShapeType="1" noTextEdit="1"/>
                  </p:cNvSpPr>
                  <p:nvPr/>
                </p:nvSpPr>
                <p:spPr>
                  <a:xfrm>
                    <a:off x="13228" y="3127"/>
                    <a:ext cx="826" cy="531"/>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5180" y="3127"/>
                    <a:ext cx="1530" cy="5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𝑛</m:t>
                          </m:r>
                          <m:r>
                            <a:rPr lang="en-US" altLang="zh-CN" sz="1600" i="1">
                              <a:latin typeface="Cambria Math" panose="02040503050406030204" charset="0"/>
                              <a:cs typeface="Cambria Math" panose="02040503050406030204" charset="0"/>
                            </a:rPr>
                            <m:t>+1)</m:t>
                          </m:r>
                        </m:oMath>
                      </m:oMathPara>
                    </a14:m>
                    <a:endParaRPr lang="zh-CN" altLang="en-US" sz="1600"/>
                  </a:p>
                </p:txBody>
              </p:sp>
            </mc:Choice>
            <mc:Fallback xmlns="">
              <p:sp>
                <p:nvSpPr>
                  <p:cNvPr id="9" name="文本框 8"/>
                  <p:cNvSpPr txBox="1">
                    <a:spLocks noRot="1" noChangeAspect="1" noMove="1" noResize="1" noEditPoints="1" noAdjustHandles="1" noChangeArrowheads="1" noChangeShapeType="1" noTextEdit="1"/>
                  </p:cNvSpPr>
                  <p:nvPr/>
                </p:nvSpPr>
                <p:spPr>
                  <a:xfrm>
                    <a:off x="15180" y="3127"/>
                    <a:ext cx="1530" cy="531"/>
                  </a:xfrm>
                  <a:prstGeom prst="rect">
                    <a:avLst/>
                  </a:prstGeom>
                  <a:blipFill rotWithShape="1">
                    <a:blip r:embed="rId7"/>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 name="文本框 10"/>
                <p:cNvSpPr txBox="1"/>
                <p:nvPr/>
              </p:nvSpPr>
              <p:spPr>
                <a:xfrm>
                  <a:off x="14113" y="4533"/>
                  <a:ext cx="1242" cy="571"/>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𝑖𝑗</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oMath>
                    </m:oMathPara>
                  </a14:m>
                  <a:endParaRPr lang="zh-CN" altLang="en-US"/>
                </a:p>
              </p:txBody>
            </p:sp>
          </mc:Choice>
          <mc:Fallback xmlns="">
            <p:sp>
              <p:nvSpPr>
                <p:cNvPr id="11" name="文本框 10"/>
                <p:cNvSpPr txBox="1">
                  <a:spLocks noRot="1" noChangeAspect="1" noMove="1" noResize="1" noEditPoints="1" noAdjustHandles="1" noChangeArrowheads="1" noChangeShapeType="1" noTextEdit="1"/>
                </p:cNvSpPr>
                <p:nvPr/>
              </p:nvSpPr>
              <p:spPr>
                <a:xfrm>
                  <a:off x="14113" y="4533"/>
                  <a:ext cx="1242" cy="571"/>
                </a:xfrm>
                <a:prstGeom prst="rect">
                  <a:avLst/>
                </a:prstGeom>
                <a:blipFill rotWithShape="1">
                  <a:blip r:embed="rId8"/>
                </a:blipFill>
                <a:ln>
                  <a:solidFill>
                    <a:schemeClr val="accent1"/>
                  </a:solidFill>
                </a:ln>
              </p:spPr>
              <p:txBody>
                <a:bodyPr/>
                <a:lstStyle/>
                <a:p>
                  <a:r>
                    <a:rPr lang="zh-CN" altLang="en-US">
                      <a:noFill/>
                    </a:rPr>
                    <a:t> </a:t>
                  </a:r>
                </a:p>
              </p:txBody>
            </p:sp>
          </mc:Fallback>
        </mc:AlternateContent>
      </p:grpSp>
      <p:pic>
        <p:nvPicPr>
          <p:cNvPr id="13" name="图片 12"/>
          <p:cNvPicPr>
            <a:picLocks noChangeAspect="1"/>
          </p:cNvPicPr>
          <p:nvPr/>
        </p:nvPicPr>
        <p:blipFill>
          <a:blip r:embed="rId9"/>
          <a:stretch>
            <a:fillRect/>
          </a:stretch>
        </p:blipFill>
        <p:spPr>
          <a:xfrm>
            <a:off x="1209675" y="4464050"/>
            <a:ext cx="8467090" cy="626745"/>
          </a:xfrm>
          <a:prstGeom prst="rect">
            <a:avLst/>
          </a:prstGeom>
        </p:spPr>
      </p:pic>
      <p:pic>
        <p:nvPicPr>
          <p:cNvPr id="14" name="图片 13"/>
          <p:cNvPicPr>
            <a:picLocks noChangeAspect="1"/>
          </p:cNvPicPr>
          <p:nvPr/>
        </p:nvPicPr>
        <p:blipFill>
          <a:blip r:embed="rId10"/>
          <a:stretch>
            <a:fillRect/>
          </a:stretch>
        </p:blipFill>
        <p:spPr>
          <a:xfrm>
            <a:off x="1197610" y="5577205"/>
            <a:ext cx="8468360" cy="6375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转移概率</a:t>
            </a:r>
            <a:r>
              <a:rPr lang="zh-CN" altLang="en-US" dirty="0" err="1"/>
              <a:t>矩阵</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22"/>
              </p:nvPr>
            </p:nvSpPr>
            <p:spPr/>
            <p:txBody>
              <a:bodyPr/>
              <a:lstStyle/>
              <a:p>
                <a:r>
                  <a:rPr lang="en-US" sz="1800" b="1" dirty="0" err="1"/>
                  <a:t>定理</a:t>
                </a:r>
                <a:r>
                  <a:rPr lang="zh-CN" altLang="en-US" sz="1800" dirty="0"/>
                  <a:t>：绝对概率𝑝</a:t>
                </a:r>
                <a:r>
                  <a:rPr lang="zh-CN" altLang="en-US" sz="1800" baseline="-25000" dirty="0"/>
                  <a:t>𝑗</a:t>
                </a:r>
                <a:r>
                  <a:rPr lang="en-US" altLang="zh-CN" sz="1800" dirty="0"/>
                  <a:t>(𝑛)</a:t>
                </a:r>
                <a:r>
                  <a:rPr lang="zh-CN" altLang="en-US" sz="1800" dirty="0"/>
                  <a:t>（∀𝑗 ∈ 𝑆 和𝑛 ≥ </a:t>
                </a:r>
                <a:r>
                  <a:rPr lang="en-US" altLang="zh-CN" sz="1800" dirty="0"/>
                  <a:t>1</a:t>
                </a:r>
                <a:r>
                  <a:rPr lang="zh-CN" altLang="en-US" sz="1800" dirty="0"/>
                  <a:t>）的性质</a:t>
                </a:r>
                <a:endParaRPr lang="en-US" altLang="zh-CN" sz="1800" dirty="0"/>
              </a:p>
              <a:p>
                <a:pPr lvl="1"/>
                <a14:m>
                  <m:oMath xmlns:m="http://schemas.openxmlformats.org/officeDocument/2006/math">
                    <m:sSub>
                      <m:sSubPr>
                        <m:ctrlPr>
                          <a:rPr lang="en-US" altLang="el-GR" sz="1600" i="1" dirty="0">
                            <a:latin typeface="Cambria Math" panose="02040503050406030204" pitchFamily="18" charset="0"/>
                            <a:cs typeface="Cambria Math" panose="02040503050406030204" charset="0"/>
                          </a:rPr>
                        </m:ctrlPr>
                      </m:sSubPr>
                      <m:e>
                        <m:r>
                          <a:rPr lang="en-US" altLang="el-GR" sz="1600" i="1" dirty="0">
                            <a:latin typeface="Cambria Math" panose="02040503050406030204" charset="0"/>
                            <a:cs typeface="Cambria Math" panose="02040503050406030204" charset="0"/>
                          </a:rPr>
                          <m:t>𝑝</m:t>
                        </m:r>
                      </m:e>
                      <m:sub>
                        <m:r>
                          <a:rPr lang="en-US" altLang="el-GR" sz="1600" i="1" dirty="0">
                            <a:latin typeface="Cambria Math" panose="02040503050406030204" charset="0"/>
                            <a:cs typeface="Cambria Math" panose="02040503050406030204" charset="0"/>
                          </a:rPr>
                          <m:t>𝑗</m:t>
                        </m:r>
                      </m:sub>
                    </m:sSub>
                    <m:r>
                      <a:rPr lang="en-US" altLang="el-GR" sz="1600" i="1" dirty="0">
                        <a:latin typeface="Cambria Math" panose="02040503050406030204" charset="0"/>
                        <a:cs typeface="Cambria Math" panose="02040503050406030204" charset="0"/>
                      </a:rPr>
                      <m:t>(</m:t>
                    </m:r>
                    <m:r>
                      <a:rPr lang="en-US" altLang="el-GR" sz="1600" i="1" dirty="0">
                        <a:latin typeface="Cambria Math" panose="02040503050406030204" charset="0"/>
                        <a:cs typeface="Cambria Math" panose="02040503050406030204" charset="0"/>
                      </a:rPr>
                      <m:t>𝑛</m:t>
                    </m:r>
                    <m:r>
                      <a:rPr lang="en-US" altLang="el-GR" sz="1600" i="1" dirty="0">
                        <a:latin typeface="Cambria Math" panose="02040503050406030204" charset="0"/>
                        <a:cs typeface="Cambria Math" panose="02040503050406030204" charset="0"/>
                      </a:rPr>
                      <m:t>)=</m:t>
                    </m:r>
                    <m:nary>
                      <m:naryPr>
                        <m:chr m:val="∑"/>
                        <m:limLoc m:val="subSup"/>
                        <m:supHide m:val="on"/>
                        <m:ctrlPr>
                          <a:rPr lang="en-US" altLang="el-GR" sz="1600" i="1" dirty="0">
                            <a:latin typeface="Cambria Math" panose="02040503050406030204" pitchFamily="18" charset="0"/>
                            <a:cs typeface="Cambria Math" panose="02040503050406030204" charset="0"/>
                          </a:rPr>
                        </m:ctrlPr>
                      </m:naryPr>
                      <m:sub>
                        <m:r>
                          <a:rPr lang="en-US" altLang="el-GR" sz="1600" i="1" dirty="0">
                            <a:latin typeface="Cambria Math" panose="02040503050406030204" charset="0"/>
                            <a:cs typeface="Cambria Math" panose="02040503050406030204" charset="0"/>
                          </a:rPr>
                          <m:t>𝑖</m:t>
                        </m:r>
                        <m:r>
                          <a:rPr lang="en-US" altLang="el-GR" sz="1600" i="1" dirty="0">
                            <a:latin typeface="Cambria Math" panose="02040503050406030204" charset="0"/>
                            <a:cs typeface="Cambria Math" panose="02040503050406030204" charset="0"/>
                          </a:rPr>
                          <m:t>∈</m:t>
                        </m:r>
                        <m:r>
                          <a:rPr lang="en-US" altLang="el-GR" sz="1600" i="1" dirty="0">
                            <a:latin typeface="Cambria Math" panose="02040503050406030204" charset="0"/>
                            <a:cs typeface="Cambria Math" panose="02040503050406030204" charset="0"/>
                          </a:rPr>
                          <m:t>𝑆</m:t>
                        </m:r>
                      </m:sub>
                      <m:sup/>
                      <m:e>
                        <m:sSub>
                          <m:sSubPr>
                            <m:ctrlPr>
                              <a:rPr lang="en-US" altLang="el-GR" sz="1600" i="1" dirty="0">
                                <a:latin typeface="Cambria Math" panose="02040503050406030204" pitchFamily="18" charset="0"/>
                                <a:cs typeface="Cambria Math" panose="02040503050406030204" charset="0"/>
                              </a:rPr>
                            </m:ctrlPr>
                          </m:sSubPr>
                          <m:e>
                            <m:r>
                              <a:rPr lang="en-US" altLang="el-GR" sz="1600" i="1" dirty="0">
                                <a:latin typeface="Cambria Math" panose="02040503050406030204" charset="0"/>
                                <a:cs typeface="Cambria Math" panose="02040503050406030204" charset="0"/>
                              </a:rPr>
                              <m:t>𝑝</m:t>
                            </m:r>
                          </m:e>
                          <m:sub>
                            <m:r>
                              <a:rPr lang="en-US" altLang="el-GR" sz="1600" i="1" dirty="0">
                                <a:latin typeface="Cambria Math" panose="02040503050406030204" charset="0"/>
                                <a:cs typeface="Cambria Math" panose="02040503050406030204" charset="0"/>
                              </a:rPr>
                              <m:t>𝑖</m:t>
                            </m:r>
                          </m:sub>
                        </m:sSub>
                        <m:sSubSup>
                          <m:sSubSupPr>
                            <m:ctrlPr>
                              <a:rPr lang="en-US" altLang="el-GR" sz="1600" i="1" dirty="0">
                                <a:latin typeface="Cambria Math" panose="02040503050406030204" pitchFamily="18" charset="0"/>
                                <a:cs typeface="Cambria Math" panose="02040503050406030204" charset="0"/>
                              </a:rPr>
                            </m:ctrlPr>
                          </m:sSubSupPr>
                          <m:e>
                            <m:r>
                              <a:rPr lang="en-US" altLang="el-GR" sz="1600" i="1" dirty="0">
                                <a:latin typeface="Cambria Math" panose="02040503050406030204" charset="0"/>
                                <a:cs typeface="Cambria Math" panose="02040503050406030204" charset="0"/>
                              </a:rPr>
                              <m:t>𝑝</m:t>
                            </m:r>
                          </m:e>
                          <m:sub>
                            <m:r>
                              <a:rPr lang="en-US" altLang="el-GR" sz="1600" i="1" dirty="0">
                                <a:latin typeface="Cambria Math" panose="02040503050406030204" charset="0"/>
                                <a:cs typeface="Cambria Math" panose="02040503050406030204" charset="0"/>
                              </a:rPr>
                              <m:t>𝑖𝑗</m:t>
                            </m:r>
                          </m:sub>
                          <m:sup>
                            <m:r>
                              <a:rPr lang="en-US" altLang="el-GR" sz="1600" i="1" dirty="0">
                                <a:latin typeface="Cambria Math" panose="02040503050406030204" charset="0"/>
                                <a:cs typeface="Cambria Math" panose="02040503050406030204" charset="0"/>
                              </a:rPr>
                              <m:t>(</m:t>
                            </m:r>
                            <m:r>
                              <a:rPr lang="en-US" altLang="el-GR" sz="1600" i="1" dirty="0">
                                <a:latin typeface="Cambria Math" panose="02040503050406030204" charset="0"/>
                                <a:cs typeface="Cambria Math" panose="02040503050406030204" charset="0"/>
                              </a:rPr>
                              <m:t>𝑛</m:t>
                            </m:r>
                            <m:r>
                              <a:rPr lang="en-US" altLang="el-GR" sz="1600" i="1" dirty="0">
                                <a:latin typeface="Cambria Math" panose="02040503050406030204" charset="0"/>
                                <a:cs typeface="Cambria Math" panose="02040503050406030204" charset="0"/>
                              </a:rPr>
                              <m:t>)</m:t>
                            </m:r>
                          </m:sup>
                        </m:sSubSup>
                      </m:e>
                    </m:nary>
                  </m:oMath>
                </a14:m>
                <a:r>
                  <a:rPr lang="el-GR" sz="1600" dirty="0"/>
                  <a:t> ；</a:t>
                </a:r>
              </a:p>
              <a:p>
                <a:pPr lvl="1"/>
                <a:r>
                  <a:rPr lang="en-US" sz="1600" b="1" dirty="0">
                    <a:latin typeface="Cambria Math" panose="02040503050406030204" charset="0"/>
                    <a:ea typeface="+mn-ea"/>
                    <a:cs typeface="Cambria Math" panose="02040503050406030204" charset="0"/>
                  </a:rPr>
                  <a:t>P</a:t>
                </a:r>
                <a14:m>
                  <m:oMath xmlns:m="http://schemas.openxmlformats.org/officeDocument/2006/math">
                    <m:r>
                      <a:rPr lang="en-US" sz="1600" i="1" dirty="0">
                        <a:latin typeface="Cambria Math" panose="02040503050406030204" charset="0"/>
                        <a:cs typeface="Cambria Math" panose="02040503050406030204" charset="0"/>
                      </a:rPr>
                      <m:t>(</m:t>
                    </m:r>
                    <m:r>
                      <a:rPr lang="en-US" sz="1600" i="1" dirty="0">
                        <a:latin typeface="Cambria Math" panose="02040503050406030204" charset="0"/>
                        <a:cs typeface="Cambria Math" panose="02040503050406030204" charset="0"/>
                      </a:rPr>
                      <m:t>𝑛</m:t>
                    </m:r>
                    <m:r>
                      <a:rPr lang="en-US" sz="1600" i="1" dirty="0">
                        <a:latin typeface="Cambria Math" panose="02040503050406030204" charset="0"/>
                        <a:ea typeface="宋体" charset="0"/>
                        <a:cs typeface="Cambria Math" panose="02040503050406030204" charset="0"/>
                      </a:rPr>
                      <m:t>)=</m:t>
                    </m:r>
                    <m:r>
                      <a:rPr lang="en-US" sz="1600" b="1" dirty="0">
                        <a:latin typeface="Cambria Math" panose="02040503050406030204" charset="0"/>
                        <a:ea typeface="+mn-ea"/>
                        <a:cs typeface="Cambria Math" panose="02040503050406030204" charset="0"/>
                        <a:sym typeface="+mn-ea"/>
                      </a:rPr>
                      <m:t>𝐏</m:t>
                    </m:r>
                    <m:r>
                      <a:rPr lang="en-US" sz="1600" i="1" dirty="0">
                        <a:latin typeface="Cambria Math" panose="02040503050406030204" charset="0"/>
                        <a:ea typeface="宋体" charset="0"/>
                        <a:cs typeface="Cambria Math" panose="02040503050406030204" charset="0"/>
                      </a:rPr>
                      <m:t>(1)</m:t>
                    </m:r>
                    <m:sSup>
                      <m:sSupPr>
                        <m:ctrlPr>
                          <a:rPr lang="en-US" sz="1600" b="1" i="1" dirty="0">
                            <a:latin typeface="Cambria Math" panose="02040503050406030204" pitchFamily="18" charset="0"/>
                            <a:ea typeface="+mn-ea"/>
                            <a:cs typeface="Cambria Math" panose="02040503050406030204" charset="0"/>
                            <a:sym typeface="+mn-ea"/>
                          </a:rPr>
                        </m:ctrlPr>
                      </m:sSupPr>
                      <m:e>
                        <m:r>
                          <a:rPr lang="en-US" sz="1600" b="1" dirty="0">
                            <a:latin typeface="Cambria Math" panose="02040503050406030204" charset="0"/>
                            <a:ea typeface="+mn-ea"/>
                            <a:cs typeface="Cambria Math" panose="02040503050406030204" charset="0"/>
                            <a:sym typeface="+mn-ea"/>
                          </a:rPr>
                          <m:t>𝐏</m:t>
                        </m:r>
                      </m:e>
                      <m:sup>
                        <m:r>
                          <a:rPr lang="en-US" sz="1600" i="1" dirty="0">
                            <a:latin typeface="Cambria Math" panose="02040503050406030204" charset="0"/>
                            <a:ea typeface="+mn-ea"/>
                            <a:cs typeface="Cambria Math" panose="02040503050406030204" charset="0"/>
                            <a:sym typeface="+mn-ea"/>
                          </a:rPr>
                          <m:t>(</m:t>
                        </m:r>
                        <m:r>
                          <a:rPr lang="en-US" sz="1600" i="1" dirty="0">
                            <a:latin typeface="Cambria Math" panose="02040503050406030204" charset="0"/>
                            <a:ea typeface="+mn-ea"/>
                            <a:cs typeface="Cambria Math" panose="02040503050406030204" charset="0"/>
                            <a:sym typeface="+mn-ea"/>
                          </a:rPr>
                          <m:t>𝑛</m:t>
                        </m:r>
                        <m:r>
                          <a:rPr lang="en-US" sz="1600" i="1" dirty="0">
                            <a:latin typeface="Cambria Math" panose="02040503050406030204" charset="0"/>
                            <a:ea typeface="+mn-ea"/>
                            <a:cs typeface="Cambria Math" panose="02040503050406030204" charset="0"/>
                            <a:sym typeface="+mn-ea"/>
                          </a:rPr>
                          <m:t>)</m:t>
                        </m:r>
                      </m:sup>
                    </m:sSup>
                  </m:oMath>
                </a14:m>
                <a:r>
                  <a:rPr lang="en-US" sz="1600" dirty="0"/>
                  <a:t>，</a:t>
                </a:r>
                <a:r>
                  <a:rPr lang="zh-CN" altLang="en-US" sz="1600" dirty="0"/>
                  <a:t>其中</a:t>
                </a:r>
                <a14:m>
                  <m:oMath xmlns:m="http://schemas.openxmlformats.org/officeDocument/2006/math">
                    <m:sSup>
                      <m:sSupPr>
                        <m:ctrlPr>
                          <a:rPr lang="en-US" sz="1600" b="1" i="1" dirty="0">
                            <a:latin typeface="Cambria Math" panose="02040503050406030204" pitchFamily="18" charset="0"/>
                            <a:ea typeface="+mn-ea"/>
                            <a:cs typeface="Cambria Math" panose="02040503050406030204" charset="0"/>
                            <a:sym typeface="+mn-ea"/>
                          </a:rPr>
                        </m:ctrlPr>
                      </m:sSupPr>
                      <m:e>
                        <m:r>
                          <a:rPr lang="en-US" sz="1600" b="1" dirty="0">
                            <a:latin typeface="Cambria Math" panose="02040503050406030204" charset="0"/>
                            <a:ea typeface="+mn-ea"/>
                            <a:cs typeface="Cambria Math" panose="02040503050406030204" charset="0"/>
                            <a:sym typeface="+mn-ea"/>
                          </a:rPr>
                          <m:t>𝐏</m:t>
                        </m:r>
                      </m:e>
                      <m:sup>
                        <m:r>
                          <a:rPr lang="en-US" sz="1600" i="1" dirty="0">
                            <a:latin typeface="Cambria Math" panose="02040503050406030204" charset="0"/>
                            <a:ea typeface="+mn-ea"/>
                            <a:cs typeface="Cambria Math" panose="02040503050406030204" charset="0"/>
                            <a:sym typeface="+mn-ea"/>
                          </a:rPr>
                          <m:t>(</m:t>
                        </m:r>
                        <m:r>
                          <a:rPr lang="en-US" sz="1600" i="1" dirty="0">
                            <a:latin typeface="Cambria Math" panose="02040503050406030204" charset="0"/>
                            <a:ea typeface="+mn-ea"/>
                            <a:cs typeface="Cambria Math" panose="02040503050406030204" charset="0"/>
                            <a:sym typeface="+mn-ea"/>
                          </a:rPr>
                          <m:t>𝑛</m:t>
                        </m:r>
                        <m:r>
                          <a:rPr lang="en-US" sz="1600" i="1" dirty="0">
                            <a:latin typeface="Cambria Math" panose="02040503050406030204" charset="0"/>
                            <a:ea typeface="+mn-ea"/>
                            <a:cs typeface="Cambria Math" panose="02040503050406030204" charset="0"/>
                            <a:sym typeface="+mn-ea"/>
                          </a:rPr>
                          <m:t>)</m:t>
                        </m:r>
                      </m:sup>
                    </m:sSup>
                  </m:oMath>
                </a14:m>
                <a:r>
                  <a:rPr lang="en-US" sz="1600" baseline="30000" dirty="0"/>
                  <a:t> </a:t>
                </a:r>
                <a:r>
                  <a:rPr lang="zh-CN" altLang="en-US" sz="1600" dirty="0"/>
                  <a:t>为 </a:t>
                </a:r>
                <a:r>
                  <a:rPr lang="zh-CN" altLang="en-US" sz="1600" b="1" dirty="0"/>
                  <a:t>𝑛 步转移概率矩阵</a:t>
                </a:r>
                <a:endParaRPr lang="en-US" altLang="zh-CN" sz="1600" dirty="0"/>
              </a:p>
              <a:p>
                <a:r>
                  <a:rPr lang="en-US" sz="1800" b="1" dirty="0" err="1"/>
                  <a:t>转移概率矩阵</a:t>
                </a:r>
                <a:endParaRPr lang="en-US" sz="1800" b="1" dirty="0"/>
              </a:p>
              <a:p>
                <a:endParaRPr lang="en-US" sz="1800" dirty="0"/>
              </a:p>
              <a:p>
                <a:endParaRPr lang="en-US" sz="1800" dirty="0"/>
              </a:p>
              <a:p>
                <a:endParaRPr lang="en-US" sz="1800" dirty="0"/>
              </a:p>
              <a:p>
                <a:pPr marL="0" indent="0">
                  <a:buNone/>
                </a:pPr>
                <a:endParaRPr lang="en-US" sz="1800" dirty="0"/>
              </a:p>
              <a:p>
                <a:r>
                  <a:rPr lang="en-US" sz="1800" b="1" dirty="0" err="1"/>
                  <a:t>矩阵的性质</a:t>
                </a:r>
                <a:r>
                  <a:rPr lang="en-US" sz="1800" dirty="0"/>
                  <a:t>:</a:t>
                </a:r>
              </a:p>
              <a:p>
                <a:pPr lvl="1"/>
                <a:r>
                  <a:rPr lang="en-US" sz="1600" dirty="0"/>
                  <a:t>𝑝</a:t>
                </a:r>
                <a:r>
                  <a:rPr lang="en-US" sz="1600" baseline="-25000" dirty="0"/>
                  <a:t>𝑖𝑗 </a:t>
                </a:r>
                <a:r>
                  <a:rPr lang="en-US" sz="1600" dirty="0"/>
                  <a:t>≥ 0，∀𝑖, 𝑗 ∈ 𝑆</a:t>
                </a:r>
                <a:endParaRPr lang="zh-CN" altLang="en-US" sz="1800" dirty="0"/>
              </a:p>
              <a:p>
                <a:pPr lvl="1"/>
                <a14:m>
                  <m:oMath xmlns:m="http://schemas.openxmlformats.org/officeDocument/2006/math">
                    <m:nary>
                      <m:naryPr>
                        <m:chr m:val="∑"/>
                        <m:limLoc m:val="subSup"/>
                        <m:supHide m:val="on"/>
                        <m:ctrlPr>
                          <a:rPr lang="en-US" sz="1600" i="1" dirty="0">
                            <a:latin typeface="Cambria Math" panose="02040503050406030204" pitchFamily="18" charset="0"/>
                            <a:cs typeface="Cambria Math" panose="02040503050406030204" charset="0"/>
                          </a:rPr>
                        </m:ctrlPr>
                      </m:naryPr>
                      <m:sub>
                        <m:r>
                          <a:rPr lang="en-US" sz="1600" i="1" dirty="0">
                            <a:latin typeface="Cambria Math" panose="02040503050406030204" charset="0"/>
                            <a:cs typeface="Cambria Math" panose="02040503050406030204" charset="0"/>
                          </a:rPr>
                          <m:t>𝑗</m:t>
                        </m:r>
                        <m:r>
                          <a:rPr lang="en-US" sz="1600" i="1" dirty="0">
                            <a:latin typeface="Cambria Math" panose="02040503050406030204" charset="0"/>
                            <a:cs typeface="Cambria Math" panose="02040503050406030204" charset="0"/>
                          </a:rPr>
                          <m:t>∈</m:t>
                        </m:r>
                        <m:r>
                          <a:rPr lang="en-US" sz="1600" i="1" dirty="0">
                            <a:latin typeface="Cambria Math" panose="02040503050406030204" charset="0"/>
                            <a:cs typeface="Cambria Math" panose="02040503050406030204" charset="0"/>
                          </a:rPr>
                          <m:t>𝑆</m:t>
                        </m:r>
                      </m:sub>
                      <m:sup/>
                      <m:e>
                        <m:sSub>
                          <m:sSubPr>
                            <m:ctrlPr>
                              <a:rPr lang="en-US" sz="1600" i="1" dirty="0">
                                <a:latin typeface="Cambria Math" panose="02040503050406030204" pitchFamily="18" charset="0"/>
                                <a:cs typeface="Cambria Math" panose="02040503050406030204" charset="0"/>
                              </a:rPr>
                            </m:ctrlPr>
                          </m:sSubPr>
                          <m:e>
                            <m:r>
                              <a:rPr lang="en-US" sz="1600" i="1" dirty="0">
                                <a:latin typeface="Cambria Math" panose="02040503050406030204" charset="0"/>
                                <a:cs typeface="Cambria Math" panose="02040503050406030204" charset="0"/>
                              </a:rPr>
                              <m:t>𝑝</m:t>
                            </m:r>
                          </m:e>
                          <m:sub>
                            <m:r>
                              <a:rPr lang="en-US" sz="1600" i="1" dirty="0">
                                <a:latin typeface="Cambria Math" panose="02040503050406030204" charset="0"/>
                                <a:cs typeface="Cambria Math" panose="02040503050406030204" charset="0"/>
                              </a:rPr>
                              <m:t>𝑖𝑗</m:t>
                            </m:r>
                          </m:sub>
                        </m:sSub>
                        <m:r>
                          <a:rPr lang="en-US" sz="1600" i="1" dirty="0">
                            <a:latin typeface="Cambria Math" panose="02040503050406030204" charset="0"/>
                            <a:cs typeface="Cambria Math" panose="02040503050406030204" charset="0"/>
                          </a:rPr>
                          <m:t>=1 </m:t>
                        </m:r>
                      </m:e>
                    </m:nary>
                  </m:oMath>
                </a14:m>
                <a:r>
                  <a:rPr lang="el-GR" sz="1600" dirty="0"/>
                  <a:t>，∀𝑖 ∈ 𝑆</a:t>
                </a:r>
                <a:endParaRPr lang="en-US" sz="1600" dirty="0"/>
              </a:p>
              <a:p>
                <a:endParaRPr lang="zh-CN" altLang="en-US" sz="1800" dirty="0"/>
              </a:p>
              <a:p>
                <a:r>
                  <a:rPr lang="zh-CN" altLang="en-US" sz="1800" dirty="0"/>
                  <a:t>转移概率矩阵的性质</a:t>
                </a:r>
                <a:r>
                  <a:rPr lang="zh-CN" altLang="en-US" sz="1800" b="1" dirty="0"/>
                  <a:t>表明</a:t>
                </a:r>
                <a:r>
                  <a:rPr lang="zh-CN" altLang="en-US" sz="1800" dirty="0"/>
                  <a:t>：</a:t>
                </a:r>
              </a:p>
              <a:p>
                <a:pPr lvl="1"/>
                <a:r>
                  <a:rPr lang="zh-CN" altLang="en-US" sz="1600" dirty="0"/>
                  <a:t>转移概率的取值均大于或等于</a:t>
                </a:r>
                <a:r>
                  <a:rPr lang="en-US" altLang="zh-CN" sz="1600" dirty="0"/>
                  <a:t>0</a:t>
                </a:r>
                <a:r>
                  <a:rPr lang="zh-CN" altLang="en-US" sz="1600" dirty="0"/>
                  <a:t>；</a:t>
                </a:r>
              </a:p>
              <a:p>
                <a:pPr lvl="1"/>
                <a:r>
                  <a:rPr lang="zh-CN" altLang="en-US" sz="1600" dirty="0"/>
                  <a:t>转移概率矩阵的任意一行的概率和为</a:t>
                </a:r>
                <a:r>
                  <a:rPr lang="en-US" altLang="zh-CN" sz="1600" dirty="0"/>
                  <a:t>1</a:t>
                </a:r>
                <a:r>
                  <a:rPr lang="zh-CN" altLang="en-US" sz="1600" dirty="0"/>
                  <a:t>。</a:t>
                </a:r>
                <a:endParaRPr lang="el-GR" sz="2000" dirty="0"/>
              </a:p>
              <a:p>
                <a:pPr lvl="1"/>
                <a:endParaRPr lang="zh-CN" altLang="en-US" sz="1600" dirty="0"/>
              </a:p>
            </p:txBody>
          </p:sp>
        </mc:Choice>
        <mc:Fallback xmlns="">
          <p:sp>
            <p:nvSpPr>
              <p:cNvPr id="3" name="Text Placeholder 2"/>
              <p:cNvSpPr>
                <a:spLocks noRot="1" noChangeAspect="1" noMove="1" noResize="1" noEditPoints="1" noAdjustHandles="1" noChangeArrowheads="1" noChangeShapeType="1" noTextEdit="1"/>
              </p:cNvSpPr>
              <p:nvPr>
                <p:ph type="body" sz="quarter" idx="22"/>
              </p:nvPr>
            </p:nvSpPr>
            <p:spPr>
              <a:blipFill rotWithShape="1">
                <a:blip r:embed="rId2"/>
                <a:stretch>
                  <a:fillRect l="-5" t="-2" r="4" b="-22979"/>
                </a:stretch>
              </a:blipFill>
            </p:spPr>
            <p:txBody>
              <a:bodyPr/>
              <a:lstStyle/>
              <a:p>
                <a:r>
                  <a:rPr lang="zh-CN" altLang="en-US">
                    <a:noFill/>
                  </a:rPr>
                  <a:t> </a:t>
                </a:r>
              </a:p>
            </p:txBody>
          </p:sp>
        </mc:Fallback>
      </mc:AlternateContent>
      <p:pic>
        <p:nvPicPr>
          <p:cNvPr id="4" name="Picture 3"/>
          <p:cNvPicPr>
            <a:picLocks noChangeAspect="1"/>
          </p:cNvPicPr>
          <p:nvPr/>
        </p:nvPicPr>
        <p:blipFill>
          <a:blip r:embed="rId3"/>
          <a:srcRect t="7700" b="8862"/>
          <a:stretch>
            <a:fillRect/>
          </a:stretch>
        </p:blipFill>
        <p:spPr>
          <a:xfrm>
            <a:off x="2432685" y="2409190"/>
            <a:ext cx="3290570" cy="1811655"/>
          </a:xfrm>
          <a:prstGeom prst="rect">
            <a:avLst/>
          </a:prstGeom>
        </p:spPr>
      </p:pic>
      <p:sp>
        <p:nvSpPr>
          <p:cNvPr id="7" name="圆角矩形 6"/>
          <p:cNvSpPr/>
          <p:nvPr/>
        </p:nvSpPr>
        <p:spPr>
          <a:xfrm>
            <a:off x="3590925" y="4766945"/>
            <a:ext cx="3598545" cy="31686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sz="1400" dirty="0" err="1">
                <a:ln>
                  <a:noFill/>
                </a:ln>
                <a:solidFill>
                  <a:schemeClr val="tx1"/>
                </a:solidFill>
                <a:latin typeface="Microsoft YaHei" panose="020B0503020204020204" pitchFamily="34" charset="-122"/>
                <a:ea typeface="Microsoft YaHei" panose="020B0503020204020204" pitchFamily="34" charset="-122"/>
              </a:rPr>
              <a:t>满足这2条性质的矩阵被称作</a:t>
            </a:r>
            <a:r>
              <a:rPr lang="en-US" sz="1400" b="1" dirty="0" err="1">
                <a:ln>
                  <a:noFill/>
                </a:ln>
                <a:solidFill>
                  <a:schemeClr val="tx1"/>
                </a:solidFill>
                <a:latin typeface="Microsoft YaHei" panose="020B0503020204020204" pitchFamily="34" charset="-122"/>
                <a:ea typeface="Microsoft YaHei" panose="020B0503020204020204" pitchFamily="34" charset="-122"/>
              </a:rPr>
              <a:t>随机矩阵</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p:txBody>
              <a:bodyPr/>
              <a:lstStyle/>
              <a:p>
                <a14:m>
                  <m:oMath xmlns:m="http://schemas.openxmlformats.org/officeDocument/2006/math">
                    <m:r>
                      <a:rPr lang="en-US" i="1" dirty="0" err="1">
                        <a:latin typeface="Cambria Math" panose="02040503050406030204" charset="0"/>
                        <a:cs typeface="Cambria Math" panose="02040503050406030204" charset="0"/>
                      </a:rPr>
                      <m:t>𝒏</m:t>
                    </m:r>
                    <m:r>
                      <a:rPr lang="en-US" i="1" dirty="0" err="1">
                        <a:latin typeface="Cambria Math" panose="02040503050406030204" charset="0"/>
                        <a:cs typeface="Cambria Math" panose="02040503050406030204" charset="0"/>
                      </a:rPr>
                      <m:t> </m:t>
                    </m:r>
                  </m:oMath>
                </a14:m>
                <a:r>
                  <a:rPr lang="en-US" dirty="0" err="1"/>
                  <a:t>步转移概率</a:t>
                </a:r>
                <a:endParaRPr lang="en-US" dirty="0"/>
              </a:p>
            </p:txBody>
          </p:sp>
        </mc:Choice>
        <mc:Fallback xmlns="">
          <p:sp>
            <p:nvSpPr>
              <p:cNvPr id="2" name="Text Placeholder 1"/>
              <p:cNvSpPr>
                <a:spLocks noRot="1" noChangeAspect="1" noMove="1" noResize="1" noEditPoints="1" noAdjustHandles="1" noChangeArrowheads="1" noChangeShapeType="1" noTextEdit="1"/>
              </p:cNvSpPr>
              <p:nvPr>
                <p:ph type="body" sz="quarter" idx="10"/>
              </p:nvPr>
            </p:nvSpPr>
            <p:spPr>
              <a:blipFill rotWithShape="1">
                <a:blip r:embed="rId3"/>
                <a:stretch>
                  <a:fillRect l="-6" t="-20401" b="-180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 Placeholder 2"/>
              <p:cNvSpPr>
                <a:spLocks noGrp="1"/>
              </p:cNvSpPr>
              <p:nvPr>
                <p:ph type="body" sz="quarter" idx="22"/>
              </p:nvPr>
            </p:nvSpPr>
            <p:spPr>
              <a:xfrm>
                <a:off x="474300" y="1125968"/>
                <a:ext cx="11081266" cy="4766832"/>
              </a:xfrm>
            </p:spPr>
            <p:txBody>
              <a:bodyPr/>
              <a:lstStyle/>
              <a:p>
                <a:r>
                  <a:rPr lang="en-US" sz="2000" b="1" dirty="0" err="1"/>
                  <a:t>定义</a:t>
                </a:r>
                <a:r>
                  <a:rPr lang="zh-CN" altLang="en-US" sz="2000" dirty="0"/>
                  <a:t>：</a:t>
                </a:r>
                <a:endParaRPr lang="en-US" altLang="zh-CN" sz="2000" dirty="0"/>
              </a:p>
              <a:p>
                <a:pPr lvl="1"/>
                <a:r>
                  <a:rPr lang="zh-CN" altLang="en-US" sz="1600" dirty="0"/>
                  <a:t>从第𝑚 步的状态𝑖 转移到第𝑚 </a:t>
                </a:r>
                <a:r>
                  <a:rPr lang="en-US" altLang="zh-CN" sz="1600" dirty="0"/>
                  <a:t>+ 𝑛 </a:t>
                </a:r>
                <a:r>
                  <a:rPr lang="zh-CN" altLang="en-US" sz="1600" dirty="0"/>
                  <a:t>步的状态𝑗 的条件概率</a:t>
                </a:r>
                <a:endParaRPr lang="en-US" altLang="zh-CN" sz="1600" dirty="0"/>
              </a:p>
              <a:p>
                <a:pPr lvl="1"/>
                <a:r>
                  <a:rPr lang="zh-CN" altLang="en-US" sz="1600" dirty="0"/>
                  <a:t>𝑝</a:t>
                </a:r>
                <a:r>
                  <a:rPr lang="en-US" altLang="zh-CN" sz="1600" baseline="30000" dirty="0"/>
                  <a:t>(𝑛)</a:t>
                </a:r>
                <a:r>
                  <a:rPr lang="en-US" altLang="zh-CN" sz="1600" baseline="-25000" dirty="0"/>
                  <a:t>𝑖𝑗</a:t>
                </a:r>
                <a:r>
                  <a:rPr lang="en-US" altLang="zh-CN" sz="1600" dirty="0"/>
                  <a:t>=𝑃{𝑋</a:t>
                </a:r>
                <a:r>
                  <a:rPr lang="en-US" altLang="zh-CN" sz="1600" baseline="-25000" dirty="0"/>
                  <a:t>𝑚+𝑛 </a:t>
                </a:r>
                <a:r>
                  <a:rPr lang="en-US" altLang="zh-CN" sz="1600" dirty="0"/>
                  <a:t>= 𝑗|𝑋</a:t>
                </a:r>
                <a:r>
                  <a:rPr lang="en-US" altLang="zh-CN" sz="1600" baseline="-25000" dirty="0"/>
                  <a:t>𝑚</a:t>
                </a:r>
                <a:r>
                  <a:rPr lang="en-US" altLang="zh-CN" sz="1600" dirty="0"/>
                  <a:t> = 𝑖}, ∀𝑚, 𝑛 ∈ 𝑇, ∀𝑖, 𝑗 ∈ 𝑆</a:t>
                </a:r>
              </a:p>
              <a:p>
                <a:pPr marL="457200" lvl="1" indent="0">
                  <a:buNone/>
                </a:pPr>
                <a:endParaRPr lang="en-US" altLang="zh-CN" sz="1600" dirty="0"/>
              </a:p>
              <a:p>
                <a:pPr marL="457200" lvl="1" indent="0">
                  <a:buNone/>
                </a:pPr>
                <a:endParaRPr lang="en-US" altLang="zh-CN" sz="1600" dirty="0"/>
              </a:p>
              <a:p>
                <a:pPr marL="457200" lvl="1" indent="0">
                  <a:buNone/>
                </a:pPr>
                <a:endParaRPr lang="en-US" altLang="zh-CN" sz="1600" dirty="0"/>
              </a:p>
              <a:p>
                <a:pPr marL="457200" lvl="1" indent="0">
                  <a:buNone/>
                </a:pPr>
                <a:endParaRPr lang="en-US" altLang="zh-CN" sz="1600" dirty="0"/>
              </a:p>
              <a:p>
                <a:pPr marL="457200" lvl="1" indent="0">
                  <a:buNone/>
                </a:pPr>
                <a:endParaRPr lang="en-US" altLang="zh-CN" sz="1600" dirty="0"/>
              </a:p>
              <a:p>
                <a:pPr marL="457200" lvl="1" indent="0">
                  <a:buNone/>
                </a:pPr>
                <a:endParaRPr lang="en-US" altLang="zh-CN" sz="1600" dirty="0"/>
              </a:p>
              <a:p>
                <a:pPr marL="457200" lvl="1" indent="0">
                  <a:buNone/>
                </a:pPr>
                <a:endParaRPr lang="en-US" altLang="zh-CN" sz="1600" dirty="0"/>
              </a:p>
              <a:p>
                <a:pPr marL="457200" lvl="1" indent="0">
                  <a:buNone/>
                </a:pPr>
                <a:endParaRPr lang="en-US" altLang="zh-CN" sz="1600" dirty="0"/>
              </a:p>
              <a:p>
                <a:r>
                  <a:rPr lang="en-US" sz="2000" b="1" dirty="0" err="1"/>
                  <a:t>性质</a:t>
                </a:r>
                <a:r>
                  <a:rPr lang="zh-CN" altLang="en-US" sz="2000" dirty="0"/>
                  <a:t>：</a:t>
                </a:r>
                <a:endParaRPr lang="en-US" altLang="zh-CN" sz="2000" dirty="0"/>
              </a:p>
              <a:p>
                <a:pPr lvl="1"/>
                <a:r>
                  <a:rPr lang="zh-CN" altLang="en-US" sz="1600" dirty="0"/>
                  <a:t>𝑝</a:t>
                </a:r>
                <a:r>
                  <a:rPr lang="en-US" altLang="zh-CN" sz="1600" baseline="30000" dirty="0"/>
                  <a:t>(𝑛)</a:t>
                </a:r>
                <a:r>
                  <a:rPr lang="en-US" altLang="zh-CN" sz="1600" baseline="-25000" dirty="0"/>
                  <a:t>𝑖𝑗 </a:t>
                </a:r>
                <a:r>
                  <a:rPr lang="el-GR" sz="1600" dirty="0"/>
                  <a:t>≥ 0，∀𝑖, 𝑗 ∈ 𝑆</a:t>
                </a:r>
              </a:p>
              <a:p>
                <a:pPr lvl="1"/>
                <a14:m>
                  <m:oMath xmlns:m="http://schemas.openxmlformats.org/officeDocument/2006/math">
                    <m:nary>
                      <m:naryPr>
                        <m:chr m:val="∑"/>
                        <m:limLoc m:val="subSup"/>
                        <m:supHide m:val="on"/>
                        <m:ctrlPr>
                          <a:rPr lang="en-US" sz="1600" i="1" dirty="0">
                            <a:latin typeface="Cambria Math" panose="02040503050406030204" pitchFamily="18" charset="0"/>
                            <a:cs typeface="Cambria Math" panose="02040503050406030204" charset="0"/>
                          </a:rPr>
                        </m:ctrlPr>
                      </m:naryPr>
                      <m:sub>
                        <m:r>
                          <a:rPr lang="en-US" sz="1600" i="1" dirty="0">
                            <a:latin typeface="Cambria Math" panose="02040503050406030204" charset="0"/>
                            <a:cs typeface="Cambria Math" panose="02040503050406030204" charset="0"/>
                          </a:rPr>
                          <m:t>𝑗</m:t>
                        </m:r>
                        <m:r>
                          <a:rPr lang="en-US" sz="1600" i="1" dirty="0">
                            <a:latin typeface="Cambria Math" panose="02040503050406030204" charset="0"/>
                            <a:cs typeface="Cambria Math" panose="02040503050406030204" charset="0"/>
                          </a:rPr>
                          <m:t>∈</m:t>
                        </m:r>
                        <m:r>
                          <a:rPr lang="en-US" sz="1600" i="1" dirty="0">
                            <a:latin typeface="Cambria Math" panose="02040503050406030204" charset="0"/>
                            <a:cs typeface="Cambria Math" panose="02040503050406030204" charset="0"/>
                          </a:rPr>
                          <m:t>𝑆</m:t>
                        </m:r>
                      </m:sub>
                      <m:sup/>
                      <m:e>
                        <m:sSubSup>
                          <m:sSubSupPr>
                            <m:ctrlPr>
                              <a:rPr sz="1600" i="1">
                                <a:latin typeface="Cambria Math" panose="02040503050406030204" pitchFamily="18" charset="0"/>
                                <a:cs typeface="Cambria Math" panose="02040503050406030204" charset="0"/>
                              </a:rPr>
                            </m:ctrlPr>
                          </m:sSubSupPr>
                          <m:e>
                            <m:r>
                              <a:rPr lang="en-US" sz="1600" i="1">
                                <a:latin typeface="Cambria Math" panose="02040503050406030204" charset="0"/>
                                <a:cs typeface="Cambria Math" panose="02040503050406030204" charset="0"/>
                              </a:rPr>
                              <m:t>𝑝</m:t>
                            </m:r>
                          </m:e>
                          <m:sub>
                            <m:r>
                              <a:rPr lang="en-US" sz="1600" i="1">
                                <a:latin typeface="Cambria Math" panose="02040503050406030204" charset="0"/>
                                <a:cs typeface="Cambria Math" panose="02040503050406030204" charset="0"/>
                              </a:rPr>
                              <m:t>𝑖𝑗</m:t>
                            </m:r>
                          </m:sub>
                          <m:sup>
                            <m:r>
                              <a:rPr lang="en-US" sz="1600" i="1">
                                <a:latin typeface="Cambria Math" panose="02040503050406030204" charset="0"/>
                                <a:cs typeface="Cambria Math" panose="02040503050406030204" charset="0"/>
                              </a:rPr>
                              <m:t>(</m:t>
                            </m:r>
                            <m:r>
                              <a:rPr lang="en-US" sz="1600" i="1">
                                <a:latin typeface="Cambria Math" panose="02040503050406030204" charset="0"/>
                                <a:cs typeface="Cambria Math" panose="02040503050406030204" charset="0"/>
                              </a:rPr>
                              <m:t>𝑛</m:t>
                            </m:r>
                            <m:r>
                              <a:rPr lang="en-US" sz="1600" i="1">
                                <a:latin typeface="Cambria Math" panose="02040503050406030204" charset="0"/>
                                <a:cs typeface="Cambria Math" panose="02040503050406030204" charset="0"/>
                              </a:rPr>
                              <m:t>)</m:t>
                            </m:r>
                          </m:sup>
                        </m:sSubSup>
                        <m:r>
                          <a:rPr lang="en-US" sz="1600" i="1" dirty="0">
                            <a:latin typeface="Cambria Math" panose="02040503050406030204" charset="0"/>
                            <a:cs typeface="Cambria Math" panose="02040503050406030204" charset="0"/>
                          </a:rPr>
                          <m:t>=1 </m:t>
                        </m:r>
                      </m:e>
                    </m:nary>
                  </m:oMath>
                </a14:m>
                <a:r>
                  <a:rPr lang="el-GR" sz="1600" dirty="0"/>
                  <a:t>，∀𝑖 ∈ 𝑆</a:t>
                </a:r>
              </a:p>
              <a:p>
                <a:pPr lvl="1"/>
                <a:r>
                  <a:rPr lang="en-US" sz="1600" b="1" dirty="0"/>
                  <a:t>P</a:t>
                </a:r>
                <a:r>
                  <a:rPr lang="en-US" sz="1600" baseline="30000" dirty="0"/>
                  <a:t>(𝑛) </a:t>
                </a:r>
                <a:r>
                  <a:rPr lang="en-US" sz="1600" dirty="0"/>
                  <a:t>= </a:t>
                </a:r>
                <a:r>
                  <a:rPr lang="en-US" sz="1600" b="1" dirty="0"/>
                  <a:t>PP</a:t>
                </a:r>
                <a:r>
                  <a:rPr lang="en-US" sz="1600" baseline="30000" dirty="0"/>
                  <a:t>(𝑛−1)</a:t>
                </a:r>
              </a:p>
              <a:p>
                <a:pPr lvl="1"/>
                <a:r>
                  <a:rPr lang="en-US" sz="1600" b="1" dirty="0"/>
                  <a:t>P</a:t>
                </a:r>
                <a:r>
                  <a:rPr lang="en-US" sz="1600" baseline="30000" dirty="0"/>
                  <a:t>(𝑛) </a:t>
                </a:r>
                <a:r>
                  <a:rPr lang="en-US" sz="1600" dirty="0"/>
                  <a:t>= </a:t>
                </a:r>
                <a:r>
                  <a:rPr lang="en-US" sz="1600" b="1" dirty="0"/>
                  <a:t>P</a:t>
                </a:r>
                <a:r>
                  <a:rPr lang="en-US" sz="1600" baseline="30000" dirty="0"/>
                  <a:t>𝑛</a:t>
                </a:r>
              </a:p>
              <a:p>
                <a:endParaRPr lang="en-US" sz="2000" dirty="0"/>
              </a:p>
            </p:txBody>
          </p:sp>
        </mc:Choice>
        <mc:Fallback xmlns="">
          <p:sp>
            <p:nvSpPr>
              <p:cNvPr id="3" name="Text Placeholder 2"/>
              <p:cNvSpPr>
                <a:spLocks noRot="1" noChangeAspect="1" noMove="1" noResize="1" noEditPoints="1" noAdjustHandles="1" noChangeArrowheads="1" noChangeShapeType="1" noTextEdit="1"/>
              </p:cNvSpPr>
              <p:nvPr>
                <p:ph type="body" sz="quarter" idx="22"/>
              </p:nvPr>
            </p:nvSpPr>
            <p:spPr>
              <a:xfrm>
                <a:off x="474300" y="1125968"/>
                <a:ext cx="11081266" cy="4766832"/>
              </a:xfrm>
              <a:blipFill rotWithShape="1">
                <a:blip r:embed="rId4"/>
                <a:stretch>
                  <a:fillRect l="-5" t="-2" r="4" b="-18663"/>
                </a:stretch>
              </a:blipFill>
            </p:spPr>
            <p:txBody>
              <a:bodyPr/>
              <a:lstStyle/>
              <a:p>
                <a:r>
                  <a:rPr lang="zh-CN" altLang="en-US">
                    <a:noFill/>
                  </a:rPr>
                  <a:t> </a:t>
                </a:r>
              </a:p>
            </p:txBody>
          </p:sp>
        </mc:Fallback>
      </mc:AlternateContent>
      <p:grpSp>
        <p:nvGrpSpPr>
          <p:cNvPr id="5" name="组合 4"/>
          <p:cNvGrpSpPr/>
          <p:nvPr/>
        </p:nvGrpSpPr>
        <p:grpSpPr>
          <a:xfrm>
            <a:off x="3735070" y="5147310"/>
            <a:ext cx="5179060" cy="1318260"/>
            <a:chOff x="5543" y="4738"/>
            <a:chExt cx="8156" cy="2076"/>
          </a:xfrm>
        </p:grpSpPr>
        <p:sp>
          <p:nvSpPr>
            <p:cNvPr id="21" name="TextBox 20"/>
            <p:cNvSpPr txBox="1"/>
            <p:nvPr/>
          </p:nvSpPr>
          <p:spPr>
            <a:xfrm>
              <a:off x="6768" y="4738"/>
              <a:ext cx="5494" cy="580"/>
            </a:xfrm>
            <a:prstGeom prst="rect">
              <a:avLst/>
            </a:prstGeom>
            <a:noFill/>
          </p:spPr>
          <p:txBody>
            <a:bodyPr wrap="square" rtlCol="0">
              <a:spAutoFit/>
            </a:bodyPr>
            <a:lstStyle/>
            <a:p>
              <a:r>
                <a:rPr lang="en-US" sz="1400" dirty="0" err="1">
                  <a:ln>
                    <a:noFill/>
                  </a:ln>
                  <a:latin typeface="Microsoft YaHei" panose="020B0503020204020204" pitchFamily="34" charset="-122"/>
                  <a:ea typeface="Microsoft YaHei" panose="020B0503020204020204" pitchFamily="34" charset="-122"/>
                </a:rPr>
                <a:t>𝑛 步转移概率矩阵也是随机矩阵</a:t>
              </a:r>
            </a:p>
          </p:txBody>
        </p:sp>
        <p:sp>
          <p:nvSpPr>
            <p:cNvPr id="22" name="TextBox 21"/>
            <p:cNvSpPr txBox="1"/>
            <p:nvPr/>
          </p:nvSpPr>
          <p:spPr>
            <a:xfrm>
              <a:off x="6725" y="5654"/>
              <a:ext cx="6974" cy="1161"/>
            </a:xfrm>
            <a:prstGeom prst="rect">
              <a:avLst/>
            </a:prstGeom>
            <a:noFill/>
          </p:spPr>
          <p:txBody>
            <a:bodyPr wrap="square" rtlCol="0">
              <a:spAutoFit/>
            </a:bodyPr>
            <a:lstStyle/>
            <a:p>
              <a:r>
                <a:rPr lang="en-US" sz="1400" dirty="0" err="1">
                  <a:ln>
                    <a:noFill/>
                  </a:ln>
                  <a:latin typeface="Microsoft YaHei" panose="020B0503020204020204" pitchFamily="34" charset="-122"/>
                  <a:ea typeface="Microsoft YaHei" panose="020B0503020204020204" pitchFamily="34" charset="-122"/>
                </a:rPr>
                <a:t>通常用于求解 𝑛 步转移概率矩阵，其中:</a:t>
              </a:r>
            </a:p>
            <a:p>
              <a:pPr marL="285750" indent="-285750">
                <a:buFont typeface="Arial" panose="020B0604020202090204" pitchFamily="34" charset="0"/>
                <a:buChar char="•"/>
              </a:pPr>
              <a:r>
                <a:rPr lang="en-US" sz="1400" b="1" dirty="0">
                  <a:sym typeface="+mn-ea"/>
                </a:rPr>
                <a:t>P</a:t>
              </a:r>
              <a:r>
                <a:rPr lang="en-US" sz="1400" baseline="30000" dirty="0">
                  <a:sym typeface="+mn-ea"/>
                </a:rPr>
                <a:t>(𝑛)</a:t>
              </a:r>
              <a:r>
                <a:rPr lang="en-US" sz="1400" dirty="0" err="1">
                  <a:ln>
                    <a:noFill/>
                  </a:ln>
                  <a:latin typeface="Microsoft YaHei" panose="020B0503020204020204" pitchFamily="34" charset="-122"/>
                  <a:ea typeface="Microsoft YaHei" panose="020B0503020204020204" pitchFamily="34" charset="-122"/>
                </a:rPr>
                <a:t>表示 𝑛 步转移概率矩阵</a:t>
              </a:r>
            </a:p>
            <a:p>
              <a:pPr marL="285750" indent="-285750">
                <a:buFont typeface="Arial" panose="020B0604020202090204" pitchFamily="34" charset="0"/>
                <a:buChar char="•"/>
              </a:pPr>
              <a:r>
                <a:rPr lang="en-US" sz="1400" b="1" dirty="0">
                  <a:sym typeface="+mn-ea"/>
                </a:rPr>
                <a:t>P</a:t>
              </a:r>
              <a:r>
                <a:rPr lang="en-US" sz="1400" baseline="30000" dirty="0">
                  <a:sym typeface="+mn-ea"/>
                </a:rPr>
                <a:t>𝑛</a:t>
              </a:r>
              <a:r>
                <a:rPr lang="en-US" sz="1400" dirty="0" err="1">
                  <a:ln>
                    <a:noFill/>
                  </a:ln>
                  <a:latin typeface="Microsoft YaHei" panose="020B0503020204020204" pitchFamily="34" charset="-122"/>
                  <a:ea typeface="Microsoft YaHei" panose="020B0503020204020204" pitchFamily="34" charset="-122"/>
                </a:rPr>
                <a:t>表示 𝑛 个 </a:t>
              </a:r>
              <a:r>
                <a:rPr lang="en-US" sz="1400" b="1" dirty="0">
                  <a:sym typeface="+mn-ea"/>
                </a:rPr>
                <a:t>P</a:t>
              </a:r>
              <a:r>
                <a:rPr lang="en-US" sz="1400" b="1" dirty="0" err="1">
                  <a:ln>
                    <a:noFill/>
                  </a:ln>
                  <a:latin typeface="Microsoft YaHei" panose="020B0503020204020204" pitchFamily="34" charset="-122"/>
                  <a:ea typeface="Microsoft YaHei" panose="020B0503020204020204" pitchFamily="34" charset="-122"/>
                </a:rPr>
                <a:t> </a:t>
              </a:r>
              <a:r>
                <a:rPr lang="en-US" sz="1400" dirty="0" err="1">
                  <a:ln>
                    <a:noFill/>
                  </a:ln>
                  <a:latin typeface="Microsoft YaHei" panose="020B0503020204020204" pitchFamily="34" charset="-122"/>
                  <a:ea typeface="Microsoft YaHei" panose="020B0503020204020204" pitchFamily="34" charset="-122"/>
                </a:rPr>
                <a:t>相乘</a:t>
              </a:r>
            </a:p>
          </p:txBody>
        </p:sp>
        <p:cxnSp>
          <p:nvCxnSpPr>
            <p:cNvPr id="24" name="Straight Arrow Connector 23"/>
            <p:cNvCxnSpPr/>
            <p:nvPr/>
          </p:nvCxnSpPr>
          <p:spPr>
            <a:xfrm>
              <a:off x="5543" y="4971"/>
              <a:ext cx="9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543" y="6234"/>
              <a:ext cx="9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1336675" y="2199640"/>
            <a:ext cx="7015480" cy="2316480"/>
            <a:chOff x="2105" y="3464"/>
            <a:chExt cx="11048" cy="3648"/>
          </a:xfrm>
        </p:grpSpPr>
        <p:pic>
          <p:nvPicPr>
            <p:cNvPr id="4" name="图片 3"/>
            <p:cNvPicPr>
              <a:picLocks noChangeAspect="1"/>
            </p:cNvPicPr>
            <p:nvPr/>
          </p:nvPicPr>
          <p:blipFill>
            <a:blip r:embed="rId5"/>
            <a:srcRect b="3401"/>
            <a:stretch>
              <a:fillRect/>
            </a:stretch>
          </p:blipFill>
          <p:spPr>
            <a:xfrm>
              <a:off x="2105" y="3464"/>
              <a:ext cx="10942" cy="3648"/>
            </a:xfrm>
            <a:prstGeom prst="rect">
              <a:avLst/>
            </a:prstGeom>
          </p:spPr>
        </p:pic>
        <p:sp>
          <p:nvSpPr>
            <p:cNvPr id="6" name="圆角矩形 5"/>
            <p:cNvSpPr/>
            <p:nvPr/>
          </p:nvSpPr>
          <p:spPr>
            <a:xfrm>
              <a:off x="12102" y="5417"/>
              <a:ext cx="1051" cy="90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例子</a:t>
            </a:r>
            <a:endParaRPr lang="en-US" dirty="0"/>
          </a:p>
        </p:txBody>
      </p:sp>
      <p:sp>
        <p:nvSpPr>
          <p:cNvPr id="3" name="Text Placeholder 2"/>
          <p:cNvSpPr>
            <a:spLocks noGrp="1"/>
          </p:cNvSpPr>
          <p:nvPr>
            <p:ph type="body" sz="quarter" idx="22"/>
          </p:nvPr>
        </p:nvSpPr>
        <p:spPr>
          <a:xfrm>
            <a:off x="474300" y="1045958"/>
            <a:ext cx="11081266" cy="4766832"/>
          </a:xfrm>
        </p:spPr>
        <p:txBody>
          <a:bodyPr/>
          <a:lstStyle/>
          <a:p>
            <a:r>
              <a:rPr lang="zh-CN" altLang="en-US" sz="2000" dirty="0"/>
              <a:t>状态空间𝑆 </a:t>
            </a:r>
            <a:r>
              <a:rPr lang="en-US" altLang="zh-CN" sz="2000" dirty="0"/>
              <a:t>= {1, 2}</a:t>
            </a:r>
            <a:r>
              <a:rPr lang="zh-CN" altLang="en-US" sz="2000" dirty="0"/>
              <a:t>，状态 </a:t>
            </a:r>
            <a:r>
              <a:rPr lang="en-US" altLang="zh-CN" sz="2000" dirty="0"/>
              <a:t>1 </a:t>
            </a:r>
            <a:r>
              <a:rPr lang="zh-CN" altLang="en-US" sz="2000" dirty="0"/>
              <a:t>和状态 </a:t>
            </a:r>
            <a:r>
              <a:rPr lang="en-US" altLang="zh-CN" sz="2000" dirty="0"/>
              <a:t>2 </a:t>
            </a:r>
            <a:r>
              <a:rPr lang="zh-CN" altLang="en-US" sz="2000" dirty="0"/>
              <a:t>之间的状态转移图及（一步）转移概率矩阵如下图（状态转移图和转移概率矩阵）所示，初始概率𝑝</a:t>
            </a:r>
            <a:r>
              <a:rPr lang="en-US" altLang="zh-CN" sz="2000" dirty="0"/>
              <a:t>1 = 1</a:t>
            </a:r>
            <a:r>
              <a:rPr lang="zh-CN" altLang="en-US" sz="2000" dirty="0"/>
              <a:t>，𝑝</a:t>
            </a:r>
            <a:r>
              <a:rPr lang="en-US" altLang="zh-CN" sz="2000" dirty="0"/>
              <a:t>2 = 0</a:t>
            </a:r>
            <a:r>
              <a:rPr lang="zh-CN" altLang="en-US" sz="2000" dirty="0"/>
              <a:t>，求</a:t>
            </a:r>
            <a:r>
              <a:rPr lang="zh-CN" altLang="en-US" sz="2000" dirty="0">
                <a:solidFill>
                  <a:srgbClr val="215FC3"/>
                </a:solidFill>
              </a:rPr>
              <a:t>由状态 </a:t>
            </a:r>
            <a:r>
              <a:rPr lang="en-US" altLang="zh-CN" sz="2000" dirty="0">
                <a:solidFill>
                  <a:srgbClr val="215FC3"/>
                </a:solidFill>
              </a:rPr>
              <a:t>1 </a:t>
            </a:r>
            <a:r>
              <a:rPr lang="zh-CN" altLang="en-US" sz="2000" dirty="0">
                <a:solidFill>
                  <a:srgbClr val="215FC3"/>
                </a:solidFill>
              </a:rPr>
              <a:t>到状态 </a:t>
            </a:r>
            <a:r>
              <a:rPr lang="en-US" altLang="zh-CN" sz="2000" dirty="0">
                <a:solidFill>
                  <a:srgbClr val="215FC3"/>
                </a:solidFill>
              </a:rPr>
              <a:t>2 </a:t>
            </a:r>
            <a:r>
              <a:rPr lang="zh-CN" altLang="en-US" sz="2000" dirty="0">
                <a:solidFill>
                  <a:srgbClr val="215FC3"/>
                </a:solidFill>
              </a:rPr>
              <a:t>的两步转移概率𝑝</a:t>
            </a:r>
            <a:r>
              <a:rPr lang="en-US" altLang="zh-CN" sz="2000" baseline="30000" dirty="0">
                <a:solidFill>
                  <a:srgbClr val="215FC3"/>
                </a:solidFill>
              </a:rPr>
              <a:t>(2)</a:t>
            </a:r>
            <a:r>
              <a:rPr lang="en-US" altLang="zh-CN" sz="2000" baseline="-25000" dirty="0">
                <a:solidFill>
                  <a:srgbClr val="215FC3"/>
                </a:solidFill>
              </a:rPr>
              <a:t>12</a:t>
            </a:r>
          </a:p>
          <a:p>
            <a:endParaRPr lang="en-US" dirty="0"/>
          </a:p>
        </p:txBody>
      </p:sp>
      <p:pic>
        <p:nvPicPr>
          <p:cNvPr id="4" name="Picture 3"/>
          <p:cNvPicPr>
            <a:picLocks noChangeAspect="1"/>
          </p:cNvPicPr>
          <p:nvPr/>
        </p:nvPicPr>
        <p:blipFill>
          <a:blip r:embed="rId2"/>
          <a:stretch>
            <a:fillRect/>
          </a:stretch>
        </p:blipFill>
        <p:spPr>
          <a:xfrm>
            <a:off x="1300644" y="2499995"/>
            <a:ext cx="4232746" cy="2272316"/>
          </a:xfrm>
          <a:prstGeom prst="rect">
            <a:avLst/>
          </a:prstGeom>
        </p:spPr>
      </p:pic>
      <p:pic>
        <p:nvPicPr>
          <p:cNvPr id="5" name="Picture 4"/>
          <p:cNvPicPr>
            <a:picLocks noChangeAspect="1"/>
          </p:cNvPicPr>
          <p:nvPr/>
        </p:nvPicPr>
        <p:blipFill>
          <a:blip r:embed="rId3"/>
          <a:stretch>
            <a:fillRect/>
          </a:stretch>
        </p:blipFill>
        <p:spPr>
          <a:xfrm>
            <a:off x="6317615" y="2496185"/>
            <a:ext cx="3116580" cy="22759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答案</a:t>
            </a:r>
            <a:endParaRPr lang="en-US" dirty="0"/>
          </a:p>
        </p:txBody>
      </p:sp>
      <p:sp>
        <p:nvSpPr>
          <p:cNvPr id="3" name="Text Placeholder 2"/>
          <p:cNvSpPr>
            <a:spLocks noGrp="1"/>
          </p:cNvSpPr>
          <p:nvPr>
            <p:ph type="body" sz="quarter" idx="22"/>
          </p:nvPr>
        </p:nvSpPr>
        <p:spPr/>
        <p:txBody>
          <a:bodyPr/>
          <a:lstStyle/>
          <a:p>
            <a:endParaRPr lang="en-US" dirty="0"/>
          </a:p>
        </p:txBody>
      </p:sp>
      <p:pic>
        <p:nvPicPr>
          <p:cNvPr id="4" name="Picture 3"/>
          <p:cNvPicPr>
            <a:picLocks noChangeAspect="1"/>
          </p:cNvPicPr>
          <p:nvPr/>
        </p:nvPicPr>
        <p:blipFill>
          <a:blip r:embed="rId2"/>
          <a:stretch>
            <a:fillRect/>
          </a:stretch>
        </p:blipFill>
        <p:spPr>
          <a:xfrm>
            <a:off x="55245" y="1125855"/>
            <a:ext cx="8456930" cy="4556125"/>
          </a:xfrm>
          <a:prstGeom prst="rect">
            <a:avLst/>
          </a:prstGeom>
        </p:spPr>
      </p:pic>
      <p:pic>
        <p:nvPicPr>
          <p:cNvPr id="5" name="Picture 4"/>
          <p:cNvPicPr>
            <a:picLocks noChangeAspect="1"/>
          </p:cNvPicPr>
          <p:nvPr/>
        </p:nvPicPr>
        <p:blipFill>
          <a:blip r:embed="rId3"/>
          <a:stretch>
            <a:fillRect/>
          </a:stretch>
        </p:blipFill>
        <p:spPr>
          <a:xfrm>
            <a:off x="661834" y="5681754"/>
            <a:ext cx="4575666" cy="795768"/>
          </a:xfrm>
          <a:prstGeom prst="rect">
            <a:avLst/>
          </a:prstGeom>
        </p:spPr>
      </p:pic>
      <p:pic>
        <p:nvPicPr>
          <p:cNvPr id="6" name="Picture 3">
            <a:extLst>
              <a:ext uri="{FF2B5EF4-FFF2-40B4-BE49-F238E27FC236}">
                <a16:creationId xmlns:a16="http://schemas.microsoft.com/office/drawing/2014/main" id="{9C30B18F-3F4D-D946-830B-96640325FA99}"/>
              </a:ext>
            </a:extLst>
          </p:cNvPr>
          <p:cNvPicPr>
            <a:picLocks noChangeAspect="1"/>
          </p:cNvPicPr>
          <p:nvPr/>
        </p:nvPicPr>
        <p:blipFill>
          <a:blip r:embed="rId4"/>
          <a:stretch>
            <a:fillRect/>
          </a:stretch>
        </p:blipFill>
        <p:spPr>
          <a:xfrm>
            <a:off x="8474075" y="2211561"/>
            <a:ext cx="3401207" cy="182591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15FC3"/>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2227</Words>
  <Application>Microsoft Macintosh PowerPoint</Application>
  <PresentationFormat>宽屏</PresentationFormat>
  <Paragraphs>251</Paragraphs>
  <Slides>26</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Microsoft YaHei</vt:lpstr>
      <vt:lpstr>FZFangSong-Z02S</vt:lpstr>
      <vt:lpstr>FZXiaoBiaoSong-B05</vt:lpstr>
      <vt:lpstr>Microsoft YaHei Light</vt:lpstr>
      <vt:lpstr>Source Han Sans CN</vt:lpstr>
      <vt:lpstr>Arial</vt:lpstr>
      <vt:lpstr>Cambria Math</vt:lpstr>
      <vt:lpstr>Open Sans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Ramanda Galang Bryantama</dc:creator>
  <cp:lastModifiedBy>Microsoft Office User</cp:lastModifiedBy>
  <cp:revision>341</cp:revision>
  <dcterms:created xsi:type="dcterms:W3CDTF">2020-10-22T03:45:28Z</dcterms:created>
  <dcterms:modified xsi:type="dcterms:W3CDTF">2021-11-29T15:24:24Z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2052-2.2.0.3563</vt:lpwstr>
  </property>
</Properties>
</file>